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9"/>
  </p:notesMasterIdLst>
  <p:sldIdLst>
    <p:sldId id="335" r:id="rId3"/>
    <p:sldId id="368" r:id="rId4"/>
    <p:sldId id="373" r:id="rId5"/>
    <p:sldId id="353" r:id="rId6"/>
    <p:sldId id="352" r:id="rId7"/>
    <p:sldId id="379" r:id="rId8"/>
    <p:sldId id="354" r:id="rId9"/>
    <p:sldId id="351" r:id="rId10"/>
    <p:sldId id="380" r:id="rId11"/>
    <p:sldId id="365" r:id="rId12"/>
    <p:sldId id="361" r:id="rId13"/>
    <p:sldId id="350" r:id="rId14"/>
    <p:sldId id="349" r:id="rId15"/>
    <p:sldId id="301" r:id="rId16"/>
    <p:sldId id="378" r:id="rId17"/>
    <p:sldId id="381"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12E"/>
    <a:srgbClr val="EFE8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494" autoAdjust="0"/>
  </p:normalViewPr>
  <p:slideViewPr>
    <p:cSldViewPr snapToGrid="0" snapToObjects="1" showGuides="1">
      <p:cViewPr varScale="1">
        <p:scale>
          <a:sx n="83" d="100"/>
          <a:sy n="83" d="100"/>
        </p:scale>
        <p:origin x="2022" y="96"/>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45732" cy="49865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858" y="1"/>
            <a:ext cx="2945732" cy="498652"/>
          </a:xfrm>
          <a:prstGeom prst="rect">
            <a:avLst/>
          </a:prstGeom>
        </p:spPr>
        <p:txBody>
          <a:bodyPr vert="horz" lIns="91440" tIns="45720" rIns="91440" bIns="45720" rtlCol="0"/>
          <a:lstStyle>
            <a:lvl1pPr algn="r">
              <a:defRPr sz="1200"/>
            </a:lvl1pPr>
          </a:lstStyle>
          <a:p>
            <a:fld id="{D71BA4A0-2CC5-45F0-BC49-C71CCB847740}" type="datetimeFigureOut">
              <a:rPr lang="fi-FI" smtClean="0"/>
              <a:t>11.5.2025</a:t>
            </a:fld>
            <a:endParaRPr lang="fi-FI" dirty="0"/>
          </a:p>
        </p:txBody>
      </p:sp>
      <p:sp>
        <p:nvSpPr>
          <p:cNvPr id="4" name="Dian kuvan paikkamerkki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0203" y="4777776"/>
            <a:ext cx="5437271" cy="390803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7987"/>
            <a:ext cx="2945732" cy="498651"/>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858" y="9427987"/>
            <a:ext cx="2945732" cy="498651"/>
          </a:xfrm>
          <a:prstGeom prst="rect">
            <a:avLst/>
          </a:prstGeom>
        </p:spPr>
        <p:txBody>
          <a:bodyPr vert="horz" lIns="91440" tIns="45720" rIns="91440" bIns="45720" rtlCol="0" anchor="b"/>
          <a:lstStyle>
            <a:lvl1pPr algn="r">
              <a:defRPr sz="1200"/>
            </a:lvl1pPr>
          </a:lstStyle>
          <a:p>
            <a:fld id="{318349F2-491A-40D0-A08E-DBA92CA91E82}" type="slidenum">
              <a:rPr lang="fi-FI" smtClean="0"/>
              <a:t>‹#›</a:t>
            </a:fld>
            <a:endParaRPr lang="fi-FI" dirty="0"/>
          </a:p>
        </p:txBody>
      </p:sp>
    </p:spTree>
    <p:extLst>
      <p:ext uri="{BB962C8B-B14F-4D97-AF65-F5344CB8AC3E}">
        <p14:creationId xmlns:p14="http://schemas.microsoft.com/office/powerpoint/2010/main" val="186487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8DAE701-52CA-4EA8-8D50-E7A34F9D843B}" type="slidenum">
              <a:rPr lang="fi-FI" smtClean="0"/>
              <a:t>1</a:t>
            </a:fld>
            <a:endParaRPr lang="fi-FI" dirty="0"/>
          </a:p>
        </p:txBody>
      </p:sp>
    </p:spTree>
    <p:extLst>
      <p:ext uri="{BB962C8B-B14F-4D97-AF65-F5344CB8AC3E}">
        <p14:creationId xmlns:p14="http://schemas.microsoft.com/office/powerpoint/2010/main" val="174770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12</a:t>
            </a:fld>
            <a:endParaRPr lang="fi-FI" dirty="0"/>
          </a:p>
        </p:txBody>
      </p:sp>
    </p:spTree>
    <p:extLst>
      <p:ext uri="{BB962C8B-B14F-4D97-AF65-F5344CB8AC3E}">
        <p14:creationId xmlns:p14="http://schemas.microsoft.com/office/powerpoint/2010/main" val="267082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13</a:t>
            </a:fld>
            <a:endParaRPr lang="fi-FI" dirty="0"/>
          </a:p>
        </p:txBody>
      </p:sp>
    </p:spTree>
    <p:extLst>
      <p:ext uri="{BB962C8B-B14F-4D97-AF65-F5344CB8AC3E}">
        <p14:creationId xmlns:p14="http://schemas.microsoft.com/office/powerpoint/2010/main" val="54600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14</a:t>
            </a:fld>
            <a:endParaRPr lang="fi-FI" dirty="0"/>
          </a:p>
        </p:txBody>
      </p:sp>
    </p:spTree>
    <p:extLst>
      <p:ext uri="{BB962C8B-B14F-4D97-AF65-F5344CB8AC3E}">
        <p14:creationId xmlns:p14="http://schemas.microsoft.com/office/powerpoint/2010/main" val="72118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16</a:t>
            </a:fld>
            <a:endParaRPr lang="fi-FI" dirty="0"/>
          </a:p>
        </p:txBody>
      </p:sp>
    </p:spTree>
    <p:extLst>
      <p:ext uri="{BB962C8B-B14F-4D97-AF65-F5344CB8AC3E}">
        <p14:creationId xmlns:p14="http://schemas.microsoft.com/office/powerpoint/2010/main" val="416028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2</a:t>
            </a:fld>
            <a:endParaRPr lang="fi-FI" dirty="0"/>
          </a:p>
        </p:txBody>
      </p:sp>
    </p:spTree>
    <p:extLst>
      <p:ext uri="{BB962C8B-B14F-4D97-AF65-F5344CB8AC3E}">
        <p14:creationId xmlns:p14="http://schemas.microsoft.com/office/powerpoint/2010/main" val="17544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5</a:t>
            </a:fld>
            <a:endParaRPr lang="fi-FI" dirty="0"/>
          </a:p>
        </p:txBody>
      </p:sp>
    </p:spTree>
    <p:extLst>
      <p:ext uri="{BB962C8B-B14F-4D97-AF65-F5344CB8AC3E}">
        <p14:creationId xmlns:p14="http://schemas.microsoft.com/office/powerpoint/2010/main" val="414775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6</a:t>
            </a:fld>
            <a:endParaRPr lang="fi-FI" dirty="0"/>
          </a:p>
        </p:txBody>
      </p:sp>
    </p:spTree>
    <p:extLst>
      <p:ext uri="{BB962C8B-B14F-4D97-AF65-F5344CB8AC3E}">
        <p14:creationId xmlns:p14="http://schemas.microsoft.com/office/powerpoint/2010/main" val="240211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7</a:t>
            </a:fld>
            <a:endParaRPr lang="fi-FI" dirty="0"/>
          </a:p>
        </p:txBody>
      </p:sp>
    </p:spTree>
    <p:extLst>
      <p:ext uri="{BB962C8B-B14F-4D97-AF65-F5344CB8AC3E}">
        <p14:creationId xmlns:p14="http://schemas.microsoft.com/office/powerpoint/2010/main" val="420714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8</a:t>
            </a:fld>
            <a:endParaRPr lang="fi-FI" dirty="0"/>
          </a:p>
        </p:txBody>
      </p:sp>
    </p:spTree>
    <p:extLst>
      <p:ext uri="{BB962C8B-B14F-4D97-AF65-F5344CB8AC3E}">
        <p14:creationId xmlns:p14="http://schemas.microsoft.com/office/powerpoint/2010/main" val="218363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9</a:t>
            </a:fld>
            <a:endParaRPr lang="fi-FI" dirty="0"/>
          </a:p>
        </p:txBody>
      </p:sp>
    </p:spTree>
    <p:extLst>
      <p:ext uri="{BB962C8B-B14F-4D97-AF65-F5344CB8AC3E}">
        <p14:creationId xmlns:p14="http://schemas.microsoft.com/office/powerpoint/2010/main" val="284014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10</a:t>
            </a:fld>
            <a:endParaRPr lang="fi-FI" dirty="0"/>
          </a:p>
        </p:txBody>
      </p:sp>
    </p:spTree>
    <p:extLst>
      <p:ext uri="{BB962C8B-B14F-4D97-AF65-F5344CB8AC3E}">
        <p14:creationId xmlns:p14="http://schemas.microsoft.com/office/powerpoint/2010/main" val="28339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18349F2-491A-40D0-A08E-DBA92CA91E82}" type="slidenum">
              <a:rPr lang="fi-FI" smtClean="0"/>
              <a:t>11</a:t>
            </a:fld>
            <a:endParaRPr lang="fi-FI" dirty="0"/>
          </a:p>
        </p:txBody>
      </p:sp>
    </p:spTree>
    <p:extLst>
      <p:ext uri="{BB962C8B-B14F-4D97-AF65-F5344CB8AC3E}">
        <p14:creationId xmlns:p14="http://schemas.microsoft.com/office/powerpoint/2010/main" val="308748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ingressi, sisältö">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2979" y="2735385"/>
            <a:ext cx="7761125" cy="1354667"/>
          </a:xfrm>
        </p:spPr>
        <p:txBody>
          <a:bodyPr lIns="0" tIns="0" rIns="0" bIns="0" anchor="t">
            <a:noAutofit/>
          </a:bodyPr>
          <a:lstStyle>
            <a:lvl1pPr marL="0" indent="0" algn="l">
              <a:lnSpc>
                <a:spcPct val="110000"/>
              </a:lnSpc>
              <a:buNone/>
              <a:defRPr sz="16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Leipätekstiä tähän</a:t>
            </a:r>
            <a:endParaRPr lang="en-US" dirty="0"/>
          </a:p>
        </p:txBody>
      </p:sp>
      <p:sp>
        <p:nvSpPr>
          <p:cNvPr id="8" name="Text Placeholder 7"/>
          <p:cNvSpPr>
            <a:spLocks noGrp="1"/>
          </p:cNvSpPr>
          <p:nvPr>
            <p:ph type="body" sz="quarter" idx="10" hasCustomPrompt="1"/>
          </p:nvPr>
        </p:nvSpPr>
        <p:spPr>
          <a:xfrm>
            <a:off x="516467" y="338668"/>
            <a:ext cx="7767638" cy="1189892"/>
          </a:xfrm>
        </p:spPr>
        <p:txBody>
          <a:bodyPr lIns="0" tIns="0" rIns="0" bIns="0" anchor="ctr">
            <a:noAutofit/>
          </a:bodyPr>
          <a:lstStyle>
            <a:lvl1pPr marL="0" indent="0">
              <a:lnSpc>
                <a:spcPct val="80000"/>
              </a:lnSpc>
              <a:buNone/>
              <a:defRPr sz="4400" b="0" i="1" baseline="0">
                <a:latin typeface="Granjon LT Std"/>
                <a:cs typeface="Granjon LT Std"/>
              </a:defRPr>
            </a:lvl1pPr>
          </a:lstStyle>
          <a:p>
            <a:pPr lvl="0"/>
            <a:r>
              <a:rPr lang="fi-FI" dirty="0"/>
              <a:t>Otsikko</a:t>
            </a:r>
            <a:endParaRPr lang="en-US" dirty="0"/>
          </a:p>
        </p:txBody>
      </p:sp>
      <p:sp>
        <p:nvSpPr>
          <p:cNvPr id="11" name="Text Placeholder 10"/>
          <p:cNvSpPr>
            <a:spLocks noGrp="1"/>
          </p:cNvSpPr>
          <p:nvPr>
            <p:ph type="body" sz="quarter" idx="11"/>
          </p:nvPr>
        </p:nvSpPr>
        <p:spPr>
          <a:xfrm>
            <a:off x="516467" y="4174881"/>
            <a:ext cx="7767638" cy="2155906"/>
          </a:xfrm>
        </p:spPr>
        <p:txBody>
          <a:bodyPr lIns="0" tIns="0" rIns="0" bIns="0">
            <a:noAutofit/>
          </a:bodyPr>
          <a:lstStyle>
            <a:lvl1pPr marL="182563" indent="-182563">
              <a:buClr>
                <a:schemeClr val="accent4"/>
              </a:buClr>
              <a:buSzPct val="50000"/>
              <a:buFont typeface="Wingdings" charset="2"/>
              <a:buChar char="Ø"/>
              <a:defRPr sz="1600" b="0" i="0">
                <a:latin typeface="TSTAR Regular"/>
                <a:cs typeface="TSTAR Regular"/>
              </a:defRPr>
            </a:lvl1pPr>
            <a:lvl2pPr marL="449263" indent="-182563">
              <a:buClr>
                <a:schemeClr val="accent1"/>
              </a:buClr>
              <a:buSzPct val="60000"/>
              <a:defRPr sz="1600" b="0" i="0">
                <a:latin typeface="TSTAR Light"/>
                <a:cs typeface="TSTAR Light"/>
              </a:defRPr>
            </a:lvl2pPr>
            <a:lvl3pPr marL="808038" indent="-182563">
              <a:buClr>
                <a:schemeClr val="tx2"/>
              </a:buClr>
              <a:buSzPct val="60000"/>
              <a:defRPr sz="1400" b="0" i="0">
                <a:latin typeface="TSTAR Light"/>
                <a:cs typeface="TSTAR Light"/>
              </a:defRPr>
            </a:lvl3pPr>
            <a:lvl4pPr>
              <a:defRPr b="0" i="0">
                <a:latin typeface="TSTAR Light"/>
                <a:cs typeface="TSTAR Light"/>
              </a:defRPr>
            </a:lvl4pPr>
            <a:lvl5pPr>
              <a:defRPr b="0" i="0">
                <a:latin typeface="TSTAR Light"/>
                <a:cs typeface="TSTAR Light"/>
              </a:defRPr>
            </a:lvl5pPr>
          </a:lstStyle>
          <a:p>
            <a:pPr lvl="0"/>
            <a:r>
              <a:rPr lang="fi-FI"/>
              <a:t>Muokkaa tekstin perustyylejä napsauttamalla</a:t>
            </a:r>
          </a:p>
          <a:p>
            <a:pPr lvl="1"/>
            <a:r>
              <a:rPr lang="fi-FI"/>
              <a:t>toinen taso</a:t>
            </a:r>
          </a:p>
          <a:p>
            <a:pPr lvl="2"/>
            <a:r>
              <a:rPr lang="fi-FI"/>
              <a:t>kolmas taso</a:t>
            </a:r>
          </a:p>
        </p:txBody>
      </p:sp>
      <p:pic>
        <p:nvPicPr>
          <p:cNvPr id="12" name="Picture 11" descr="Nordcenter_logo_pm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7689" y="6337300"/>
            <a:ext cx="1343189" cy="386502"/>
          </a:xfrm>
          <a:prstGeom prst="rect">
            <a:avLst/>
          </a:prstGeom>
        </p:spPr>
      </p:pic>
      <p:sp>
        <p:nvSpPr>
          <p:cNvPr id="17" name="Text Placeholder 16"/>
          <p:cNvSpPr>
            <a:spLocks noGrp="1"/>
          </p:cNvSpPr>
          <p:nvPr>
            <p:ph type="body" sz="quarter" idx="12"/>
          </p:nvPr>
        </p:nvSpPr>
        <p:spPr>
          <a:xfrm>
            <a:off x="515938" y="1528763"/>
            <a:ext cx="7767637" cy="1206500"/>
          </a:xfrm>
        </p:spPr>
        <p:txBody>
          <a:bodyPr lIns="0" tIns="0" rIns="0" bIns="0">
            <a:normAutofit/>
          </a:bodyPr>
          <a:lstStyle>
            <a:lvl1pPr marL="0" indent="0">
              <a:buNone/>
              <a:defRPr sz="2400" b="0" i="0">
                <a:solidFill>
                  <a:schemeClr val="accent1"/>
                </a:solidFill>
                <a:latin typeface="TSTAR Light"/>
                <a:cs typeface="TSTAR Light"/>
              </a:defRPr>
            </a:lvl1pPr>
          </a:lstStyle>
          <a:p>
            <a:pPr lvl="0"/>
            <a:r>
              <a:rPr lang="fi-FI"/>
              <a:t>Muokkaa tekstin perustyylejä napsauttamalla</a:t>
            </a:r>
          </a:p>
        </p:txBody>
      </p:sp>
    </p:spTree>
    <p:extLst>
      <p:ext uri="{BB962C8B-B14F-4D97-AF65-F5344CB8AC3E}">
        <p14:creationId xmlns:p14="http://schemas.microsoft.com/office/powerpoint/2010/main" val="397352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0EFE8FED-E6C8-4A64-8976-75914D73979D}" type="datetime1">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847975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712D97BF-AC75-4650-B503-7DD377370796}" type="datetime1">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4208542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F6AFD037-7C6F-4DC2-94A0-69A787457B83}" type="datetime1">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33694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87C79F5E-53DA-4E31-B814-6F7AA26C22F2}" type="datetime1">
              <a:rPr lang="en-US" smtClean="0"/>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2924597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861E6290-2D5D-4FE7-B187-05E23B6DA956}" type="datetime1">
              <a:rPr lang="en-US" smtClean="0"/>
              <a:t>5/11/2025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3425403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AE7F8B0A-E365-474D-8C21-D5B361991B4C}" type="datetime1">
              <a:rPr lang="en-US" smtClean="0"/>
              <a:t>5/11/2025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126204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1819F-EA8F-4CBA-834C-90B8F5DEC816}" type="datetime1">
              <a:rPr lang="en-US" smtClean="0"/>
              <a:t>5/11/2025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25356178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AC6BF9CE-D364-4CA4-ACA7-03BA11E808CA}" type="datetime1">
              <a:rPr lang="en-US" smtClean="0"/>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1558976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1F03D54D-52AB-4673-991E-94B67E6DD3C4}" type="datetime1">
              <a:rPr lang="en-US" smtClean="0"/>
              <a:t>5/11/2025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12045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BAAEC036-17D8-4D8E-BBE2-AED2F898CBD8}" type="datetime1">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1375252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rus tekstisivu">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2979" y="1641231"/>
            <a:ext cx="7761125" cy="4565487"/>
          </a:xfrm>
        </p:spPr>
        <p:txBody>
          <a:bodyPr lIns="0" tIns="0" rIns="0" bIns="0" anchor="t">
            <a:noAutofit/>
          </a:bodyPr>
          <a:lstStyle>
            <a:lvl1pPr marL="0" indent="0" algn="l">
              <a:lnSpc>
                <a:spcPct val="110000"/>
              </a:lnSpc>
              <a:buNone/>
              <a:defRPr sz="18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Leipätekstiä tähän</a:t>
            </a:r>
            <a:endParaRPr lang="en-US" dirty="0"/>
          </a:p>
        </p:txBody>
      </p:sp>
      <p:sp>
        <p:nvSpPr>
          <p:cNvPr id="8" name="Text Placeholder 7"/>
          <p:cNvSpPr>
            <a:spLocks noGrp="1"/>
          </p:cNvSpPr>
          <p:nvPr>
            <p:ph type="body" sz="quarter" idx="10" hasCustomPrompt="1"/>
          </p:nvPr>
        </p:nvSpPr>
        <p:spPr>
          <a:xfrm>
            <a:off x="516467" y="338668"/>
            <a:ext cx="7767638" cy="1189892"/>
          </a:xfrm>
        </p:spPr>
        <p:txBody>
          <a:bodyPr lIns="0" tIns="0" rIns="0" bIns="0" anchor="ctr">
            <a:noAutofit/>
          </a:bodyPr>
          <a:lstStyle>
            <a:lvl1pPr marL="0" indent="0">
              <a:lnSpc>
                <a:spcPct val="90000"/>
              </a:lnSpc>
              <a:buNone/>
              <a:defRPr sz="4400" b="0" i="1">
                <a:latin typeface="Granjon LT Std"/>
                <a:cs typeface="Granjon LT Std"/>
              </a:defRPr>
            </a:lvl1pPr>
          </a:lstStyle>
          <a:p>
            <a:pPr lvl="0"/>
            <a:r>
              <a:rPr lang="fi-FI" dirty="0"/>
              <a:t>Otsikko tähän</a:t>
            </a:r>
            <a:endParaRPr lang="en-US" dirty="0"/>
          </a:p>
        </p:txBody>
      </p:sp>
      <p:pic>
        <p:nvPicPr>
          <p:cNvPr id="12" name="Picture 11" descr="Nordcenter_logo_pm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7689" y="6337300"/>
            <a:ext cx="1343189" cy="386502"/>
          </a:xfrm>
          <a:prstGeom prst="rect">
            <a:avLst/>
          </a:prstGeom>
        </p:spPr>
      </p:pic>
    </p:spTree>
    <p:extLst>
      <p:ext uri="{BB962C8B-B14F-4D97-AF65-F5344CB8AC3E}">
        <p14:creationId xmlns:p14="http://schemas.microsoft.com/office/powerpoint/2010/main" val="66171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3AD41E38-D9C3-45E4-B357-E83874B988DA}" type="datetime1">
              <a:rPr lang="en-US" smtClean="0"/>
              <a:t>5/11/2025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F869FB-5D0B-E94F-93AC-6408EFFD2930}" type="slidenum">
              <a:rPr lang="en-US" smtClean="0"/>
              <a:t>‹#›</a:t>
            </a:fld>
            <a:endParaRPr lang="en-US" dirty="0"/>
          </a:p>
        </p:txBody>
      </p:sp>
    </p:spTree>
    <p:extLst>
      <p:ext uri="{BB962C8B-B14F-4D97-AF65-F5344CB8AC3E}">
        <p14:creationId xmlns:p14="http://schemas.microsoft.com/office/powerpoint/2010/main" val="1089838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sion aloitus kuvalla">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222875"/>
          </a:xfrm>
          <a:solidFill>
            <a:schemeClr val="bg1">
              <a:lumMod val="85000"/>
            </a:schemeClr>
          </a:solidFill>
        </p:spPr>
        <p:txBody>
          <a:bodyPr/>
          <a:lstStyle/>
          <a:p>
            <a:r>
              <a:rPr lang="fi-FI" dirty="0"/>
              <a:t>Vedä kuva paikkamerkkiin tai lisää napsauttamalla kuvaketta</a:t>
            </a:r>
            <a:endParaRPr lang="en-US" dirty="0"/>
          </a:p>
        </p:txBody>
      </p:sp>
      <p:pic>
        <p:nvPicPr>
          <p:cNvPr id="5" name="Picture 4" descr="Nordcenter_liikemerkki_pm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8567" y="5447936"/>
            <a:ext cx="2446866" cy="1118568"/>
          </a:xfrm>
          <a:prstGeom prst="rect">
            <a:avLst/>
          </a:prstGeom>
        </p:spPr>
      </p:pic>
      <p:sp>
        <p:nvSpPr>
          <p:cNvPr id="7" name="Text Placeholder 7"/>
          <p:cNvSpPr>
            <a:spLocks noGrp="1"/>
          </p:cNvSpPr>
          <p:nvPr>
            <p:ph type="body" sz="quarter" idx="11"/>
          </p:nvPr>
        </p:nvSpPr>
        <p:spPr>
          <a:xfrm>
            <a:off x="612205" y="2891691"/>
            <a:ext cx="7880514" cy="1766243"/>
          </a:xfrm>
        </p:spPr>
        <p:txBody>
          <a:bodyPr lIns="0" tIns="0" rIns="0" bIns="0" anchor="b">
            <a:noAutofit/>
          </a:bodyPr>
          <a:lstStyle>
            <a:lvl1pPr marL="0" indent="0" algn="l">
              <a:lnSpc>
                <a:spcPct val="90000"/>
              </a:lnSpc>
              <a:buNone/>
              <a:defRPr sz="6500" b="0" i="0" strike="noStrike" cap="none" spc="-190">
                <a:solidFill>
                  <a:schemeClr val="bg1"/>
                </a:solidFill>
                <a:latin typeface="TSTAR Light"/>
                <a:cs typeface="TSTAR Light"/>
              </a:defRPr>
            </a:lvl1pPr>
          </a:lstStyle>
          <a:p>
            <a:pPr lvl="0"/>
            <a:r>
              <a:rPr lang="fi-FI"/>
              <a:t>Muokkaa tekstin perustyylejä napsauttamalla</a:t>
            </a:r>
          </a:p>
        </p:txBody>
      </p:sp>
    </p:spTree>
    <p:extLst>
      <p:ext uri="{BB962C8B-B14F-4D97-AF65-F5344CB8AC3E}">
        <p14:creationId xmlns:p14="http://schemas.microsoft.com/office/powerpoint/2010/main" val="328165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ingressi, 2 palstaa">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22980" y="2735385"/>
            <a:ext cx="3879688" cy="3536461"/>
          </a:xfrm>
        </p:spPr>
        <p:txBody>
          <a:bodyPr lIns="0" tIns="0" rIns="0" bIns="0" anchor="t">
            <a:noAutofit/>
          </a:bodyPr>
          <a:lstStyle>
            <a:lvl1pPr marL="0" indent="0" algn="l">
              <a:lnSpc>
                <a:spcPct val="110000"/>
              </a:lnSpc>
              <a:buNone/>
              <a:defRPr sz="14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i-FI" dirty="0" err="1"/>
              <a:t>Click</a:t>
            </a:r>
            <a:r>
              <a:rPr lang="fi-FI" dirty="0"/>
              <a:t> to </a:t>
            </a:r>
            <a:r>
              <a:rPr lang="fi-FI" dirty="0" err="1"/>
              <a:t>add</a:t>
            </a:r>
            <a:r>
              <a:rPr lang="fi-FI" dirty="0"/>
              <a:t> </a:t>
            </a:r>
            <a:r>
              <a:rPr lang="fi-FI" dirty="0" err="1"/>
              <a:t>text</a:t>
            </a:r>
            <a:endParaRPr lang="en-US" dirty="0"/>
          </a:p>
        </p:txBody>
      </p:sp>
      <p:sp>
        <p:nvSpPr>
          <p:cNvPr id="8" name="Text Placeholder 7"/>
          <p:cNvSpPr>
            <a:spLocks noGrp="1"/>
          </p:cNvSpPr>
          <p:nvPr>
            <p:ph type="body" sz="quarter" idx="10" hasCustomPrompt="1"/>
          </p:nvPr>
        </p:nvSpPr>
        <p:spPr>
          <a:xfrm>
            <a:off x="516467" y="338668"/>
            <a:ext cx="7767638" cy="1189892"/>
          </a:xfrm>
        </p:spPr>
        <p:txBody>
          <a:bodyPr lIns="0" tIns="0" rIns="0" bIns="0" anchor="ctr">
            <a:noAutofit/>
          </a:bodyPr>
          <a:lstStyle>
            <a:lvl1pPr marL="0" indent="0">
              <a:lnSpc>
                <a:spcPct val="80000"/>
              </a:lnSpc>
              <a:buNone/>
              <a:defRPr sz="4400" b="0" i="1">
                <a:latin typeface="Granjon LT Std"/>
                <a:cs typeface="Granjon LT Std"/>
              </a:defRPr>
            </a:lvl1pPr>
          </a:lstStyle>
          <a:p>
            <a:pPr lvl="0"/>
            <a:r>
              <a:rPr lang="fi-FI" dirty="0"/>
              <a:t>Otsikko tähän</a:t>
            </a:r>
            <a:endParaRPr lang="en-US" dirty="0"/>
          </a:p>
        </p:txBody>
      </p:sp>
      <p:pic>
        <p:nvPicPr>
          <p:cNvPr id="12" name="Picture 11" descr="Nordcenter_logo_pm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7689" y="6337300"/>
            <a:ext cx="1343189" cy="386502"/>
          </a:xfrm>
          <a:prstGeom prst="rect">
            <a:avLst/>
          </a:prstGeom>
        </p:spPr>
      </p:pic>
      <p:sp>
        <p:nvSpPr>
          <p:cNvPr id="17" name="Text Placeholder 16"/>
          <p:cNvSpPr>
            <a:spLocks noGrp="1"/>
          </p:cNvSpPr>
          <p:nvPr>
            <p:ph type="body" sz="quarter" idx="12" hasCustomPrompt="1"/>
          </p:nvPr>
        </p:nvSpPr>
        <p:spPr>
          <a:xfrm>
            <a:off x="515938" y="1528763"/>
            <a:ext cx="7767637" cy="1206500"/>
          </a:xfrm>
        </p:spPr>
        <p:txBody>
          <a:bodyPr lIns="0" tIns="0" rIns="0" bIns="0">
            <a:normAutofit/>
          </a:bodyPr>
          <a:lstStyle>
            <a:lvl1pPr marL="0" indent="0">
              <a:buNone/>
              <a:defRPr sz="2400" b="0" i="0">
                <a:solidFill>
                  <a:schemeClr val="accent1"/>
                </a:solidFill>
                <a:latin typeface="TSTAR Light"/>
                <a:cs typeface="TSTAR Light"/>
              </a:defRPr>
            </a:lvl1pPr>
          </a:lstStyle>
          <a:p>
            <a:pPr lvl="0"/>
            <a:r>
              <a:rPr lang="fi-FI" dirty="0" err="1"/>
              <a:t>Click</a:t>
            </a:r>
            <a:r>
              <a:rPr lang="fi-FI" dirty="0"/>
              <a:t> to </a:t>
            </a:r>
            <a:r>
              <a:rPr lang="fi-FI" dirty="0" err="1"/>
              <a:t>add</a:t>
            </a:r>
            <a:r>
              <a:rPr lang="fi-FI" dirty="0"/>
              <a:t> </a:t>
            </a:r>
            <a:r>
              <a:rPr lang="fi-FI" dirty="0" err="1"/>
              <a:t>text</a:t>
            </a:r>
            <a:endParaRPr lang="en-US" dirty="0"/>
          </a:p>
        </p:txBody>
      </p:sp>
      <p:sp>
        <p:nvSpPr>
          <p:cNvPr id="4" name="Text Placeholder 3"/>
          <p:cNvSpPr>
            <a:spLocks noGrp="1"/>
          </p:cNvSpPr>
          <p:nvPr>
            <p:ph type="body" sz="quarter" idx="13" hasCustomPrompt="1"/>
          </p:nvPr>
        </p:nvSpPr>
        <p:spPr>
          <a:xfrm>
            <a:off x="4670425" y="2735263"/>
            <a:ext cx="3906838" cy="3536950"/>
          </a:xfrm>
        </p:spPr>
        <p:txBody>
          <a:bodyPr lIns="0" tIns="0" rIns="0" bIns="0">
            <a:noAutofit/>
          </a:bodyPr>
          <a:lstStyle>
            <a:lvl1pPr marL="0" indent="0">
              <a:lnSpc>
                <a:spcPct val="110000"/>
              </a:lnSpc>
              <a:buNone/>
              <a:defRPr sz="1400">
                <a:solidFill>
                  <a:schemeClr val="tx2"/>
                </a:solidFill>
                <a:latin typeface="Georgia"/>
                <a:cs typeface="Georgia"/>
              </a:defRPr>
            </a:lvl1pPr>
          </a:lstStyle>
          <a:p>
            <a:pPr lvl="0"/>
            <a:r>
              <a:rPr lang="fi-FI" dirty="0" err="1"/>
              <a:t>Click</a:t>
            </a:r>
            <a:r>
              <a:rPr lang="fi-FI" dirty="0"/>
              <a:t> to </a:t>
            </a:r>
            <a:r>
              <a:rPr lang="fi-FI" dirty="0" err="1"/>
              <a:t>add</a:t>
            </a:r>
            <a:r>
              <a:rPr lang="fi-FI" dirty="0"/>
              <a:t> </a:t>
            </a:r>
            <a:r>
              <a:rPr lang="fi-FI" dirty="0" err="1"/>
              <a:t>text</a:t>
            </a:r>
            <a:endParaRPr lang="en-US" dirty="0"/>
          </a:p>
        </p:txBody>
      </p:sp>
    </p:spTree>
    <p:extLst>
      <p:ext uri="{BB962C8B-B14F-4D97-AF65-F5344CB8AC3E}">
        <p14:creationId xmlns:p14="http://schemas.microsoft.com/office/powerpoint/2010/main" val="152426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ingressi, teksti &amp; kuva">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4670425" y="2735263"/>
            <a:ext cx="3906838" cy="3536950"/>
          </a:xfrm>
          <a:solidFill>
            <a:schemeClr val="bg1">
              <a:lumMod val="95000"/>
            </a:schemeClr>
          </a:solidFill>
        </p:spPr>
        <p:txBody>
          <a:bodyPr/>
          <a:lstStyle>
            <a:lvl1pPr>
              <a:defRPr sz="3200"/>
            </a:lvl1pPr>
          </a:lstStyle>
          <a:p>
            <a:r>
              <a:rPr lang="en-US" sz="2600" b="0" i="0" dirty="0">
                <a:solidFill>
                  <a:srgbClr val="000000"/>
                </a:solidFill>
                <a:latin typeface="Lucida Grande"/>
                <a:ea typeface="Lucida Grande"/>
                <a:cs typeface="Lucida Grande"/>
              </a:rPr>
              <a:t>Lisää kuva</a:t>
            </a:r>
            <a:endParaRPr lang="en-US" dirty="0"/>
          </a:p>
        </p:txBody>
      </p:sp>
      <p:sp>
        <p:nvSpPr>
          <p:cNvPr id="3" name="Subtitle 2"/>
          <p:cNvSpPr>
            <a:spLocks noGrp="1"/>
          </p:cNvSpPr>
          <p:nvPr>
            <p:ph type="subTitle" idx="1" hasCustomPrompt="1"/>
          </p:nvPr>
        </p:nvSpPr>
        <p:spPr>
          <a:xfrm>
            <a:off x="522980" y="2735385"/>
            <a:ext cx="3879688" cy="3536461"/>
          </a:xfrm>
        </p:spPr>
        <p:txBody>
          <a:bodyPr lIns="0" tIns="0" rIns="0" bIns="0" anchor="t">
            <a:noAutofit/>
          </a:bodyPr>
          <a:lstStyle>
            <a:lvl1pPr marL="0" indent="0" algn="l">
              <a:lnSpc>
                <a:spcPct val="110000"/>
              </a:lnSpc>
              <a:buNone/>
              <a:defRPr sz="14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i-FI" dirty="0" err="1"/>
              <a:t>Click</a:t>
            </a:r>
            <a:r>
              <a:rPr lang="fi-FI" dirty="0"/>
              <a:t> to </a:t>
            </a:r>
            <a:r>
              <a:rPr lang="fi-FI" dirty="0" err="1"/>
              <a:t>add</a:t>
            </a:r>
            <a:r>
              <a:rPr lang="fi-FI" dirty="0"/>
              <a:t> </a:t>
            </a:r>
            <a:r>
              <a:rPr lang="fi-FI" dirty="0" err="1"/>
              <a:t>text</a:t>
            </a:r>
            <a:endParaRPr lang="en-US" dirty="0"/>
          </a:p>
        </p:txBody>
      </p:sp>
      <p:sp>
        <p:nvSpPr>
          <p:cNvPr id="8" name="Text Placeholder 7"/>
          <p:cNvSpPr>
            <a:spLocks noGrp="1"/>
          </p:cNvSpPr>
          <p:nvPr>
            <p:ph type="body" sz="quarter" idx="10" hasCustomPrompt="1"/>
          </p:nvPr>
        </p:nvSpPr>
        <p:spPr>
          <a:xfrm>
            <a:off x="516467" y="338668"/>
            <a:ext cx="7767638" cy="1189892"/>
          </a:xfrm>
        </p:spPr>
        <p:txBody>
          <a:bodyPr lIns="0" tIns="0" rIns="0" bIns="0" anchor="ctr">
            <a:noAutofit/>
          </a:bodyPr>
          <a:lstStyle>
            <a:lvl1pPr marL="0" indent="0">
              <a:lnSpc>
                <a:spcPct val="80000"/>
              </a:lnSpc>
              <a:buNone/>
              <a:defRPr sz="4400" b="0" i="1">
                <a:latin typeface="Granjon LT Std"/>
                <a:cs typeface="Granjon LT Std"/>
              </a:defRPr>
            </a:lvl1pPr>
          </a:lstStyle>
          <a:p>
            <a:pPr lvl="0"/>
            <a:r>
              <a:rPr lang="fi-FI" dirty="0"/>
              <a:t>Otsikko tähän</a:t>
            </a:r>
            <a:endParaRPr lang="en-US" dirty="0"/>
          </a:p>
        </p:txBody>
      </p:sp>
      <p:pic>
        <p:nvPicPr>
          <p:cNvPr id="12" name="Picture 11" descr="Nordcenter_logo_pm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7689" y="6337300"/>
            <a:ext cx="1343189" cy="386502"/>
          </a:xfrm>
          <a:prstGeom prst="rect">
            <a:avLst/>
          </a:prstGeom>
        </p:spPr>
      </p:pic>
      <p:sp>
        <p:nvSpPr>
          <p:cNvPr id="17" name="Text Placeholder 16"/>
          <p:cNvSpPr>
            <a:spLocks noGrp="1"/>
          </p:cNvSpPr>
          <p:nvPr>
            <p:ph type="body" sz="quarter" idx="12" hasCustomPrompt="1"/>
          </p:nvPr>
        </p:nvSpPr>
        <p:spPr>
          <a:xfrm>
            <a:off x="515938" y="1528763"/>
            <a:ext cx="7767637" cy="1206500"/>
          </a:xfrm>
        </p:spPr>
        <p:txBody>
          <a:bodyPr lIns="0" tIns="0" rIns="0" bIns="0">
            <a:normAutofit/>
          </a:bodyPr>
          <a:lstStyle>
            <a:lvl1pPr marL="0" indent="0">
              <a:buNone/>
              <a:defRPr sz="2400" b="0" i="0">
                <a:solidFill>
                  <a:schemeClr val="accent1"/>
                </a:solidFill>
                <a:latin typeface="TSTAR Light"/>
                <a:cs typeface="TSTAR Light"/>
              </a:defRPr>
            </a:lvl1pPr>
          </a:lstStyle>
          <a:p>
            <a:pPr lvl="0"/>
            <a:r>
              <a:rPr lang="fi-FI" dirty="0" err="1"/>
              <a:t>Click</a:t>
            </a:r>
            <a:r>
              <a:rPr lang="fi-FI" dirty="0"/>
              <a:t> to </a:t>
            </a:r>
            <a:r>
              <a:rPr lang="fi-FI" dirty="0" err="1"/>
              <a:t>add</a:t>
            </a:r>
            <a:r>
              <a:rPr lang="fi-FI" dirty="0"/>
              <a:t> </a:t>
            </a:r>
            <a:r>
              <a:rPr lang="fi-FI" dirty="0" err="1"/>
              <a:t>text</a:t>
            </a:r>
            <a:endParaRPr lang="en-US" dirty="0"/>
          </a:p>
        </p:txBody>
      </p:sp>
    </p:spTree>
    <p:extLst>
      <p:ext uri="{BB962C8B-B14F-4D97-AF65-F5344CB8AC3E}">
        <p14:creationId xmlns:p14="http://schemas.microsoft.com/office/powerpoint/2010/main" val="275943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 ja pystykuv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754563" y="647700"/>
            <a:ext cx="4389437" cy="5589612"/>
          </a:xfrm>
          <a:solidFill>
            <a:schemeClr val="bg1">
              <a:lumMod val="95000"/>
            </a:schemeClr>
          </a:solidFill>
        </p:spPr>
        <p:txBody>
          <a:bodyPr/>
          <a:lstStyle/>
          <a:p>
            <a:r>
              <a:rPr lang="fi-FI" dirty="0"/>
              <a:t>Vedä kuva paikkamerkkiin tai lisää napsauttamalla kuvaketta</a:t>
            </a:r>
            <a:endParaRPr lang="en-US" dirty="0"/>
          </a:p>
        </p:txBody>
      </p:sp>
      <p:sp>
        <p:nvSpPr>
          <p:cNvPr id="3" name="Subtitle 2"/>
          <p:cNvSpPr>
            <a:spLocks noGrp="1"/>
          </p:cNvSpPr>
          <p:nvPr>
            <p:ph type="subTitle" idx="1" hasCustomPrompt="1"/>
          </p:nvPr>
        </p:nvSpPr>
        <p:spPr>
          <a:xfrm>
            <a:off x="522980" y="2921000"/>
            <a:ext cx="4010920" cy="3316312"/>
          </a:xfrm>
        </p:spPr>
        <p:txBody>
          <a:bodyPr lIns="0" tIns="0" rIns="0" bIns="0" anchor="t">
            <a:noAutofit/>
          </a:bodyPr>
          <a:lstStyle>
            <a:lvl1pPr marL="0" indent="0" algn="l">
              <a:lnSpc>
                <a:spcPct val="110000"/>
              </a:lnSpc>
              <a:buNone/>
              <a:defRPr sz="14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i-FI" dirty="0" err="1"/>
              <a:t>Click</a:t>
            </a:r>
            <a:r>
              <a:rPr lang="fi-FI" dirty="0"/>
              <a:t> to </a:t>
            </a:r>
            <a:r>
              <a:rPr lang="fi-FI" dirty="0" err="1"/>
              <a:t>add</a:t>
            </a:r>
            <a:r>
              <a:rPr lang="fi-FI" dirty="0"/>
              <a:t> </a:t>
            </a:r>
            <a:r>
              <a:rPr lang="fi-FI" dirty="0" err="1"/>
              <a:t>text</a:t>
            </a:r>
            <a:endParaRPr lang="en-US" dirty="0"/>
          </a:p>
        </p:txBody>
      </p:sp>
      <p:sp>
        <p:nvSpPr>
          <p:cNvPr id="8" name="Text Placeholder 7"/>
          <p:cNvSpPr>
            <a:spLocks noGrp="1"/>
          </p:cNvSpPr>
          <p:nvPr>
            <p:ph type="body" sz="quarter" idx="10" hasCustomPrompt="1"/>
          </p:nvPr>
        </p:nvSpPr>
        <p:spPr>
          <a:xfrm>
            <a:off x="516467" y="486507"/>
            <a:ext cx="4017433" cy="1189892"/>
          </a:xfrm>
        </p:spPr>
        <p:txBody>
          <a:bodyPr lIns="0" tIns="0" rIns="0" bIns="0" anchor="t">
            <a:noAutofit/>
          </a:bodyPr>
          <a:lstStyle>
            <a:lvl1pPr marL="0" indent="0">
              <a:lnSpc>
                <a:spcPct val="90000"/>
              </a:lnSpc>
              <a:spcBef>
                <a:spcPts val="0"/>
              </a:spcBef>
              <a:buNone/>
              <a:defRPr sz="5400" b="0" i="1">
                <a:latin typeface="Granjon LT Std"/>
                <a:cs typeface="Granjon LT Std"/>
              </a:defRPr>
            </a:lvl1pPr>
          </a:lstStyle>
          <a:p>
            <a:pPr lvl="0"/>
            <a:r>
              <a:rPr lang="fi-FI" dirty="0"/>
              <a:t>Otsikko tähän</a:t>
            </a:r>
            <a:endParaRPr lang="en-US" dirty="0"/>
          </a:p>
        </p:txBody>
      </p:sp>
      <p:pic>
        <p:nvPicPr>
          <p:cNvPr id="12" name="Picture 11" descr="Nordcenter_logo_pm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7689" y="6337300"/>
            <a:ext cx="1343189" cy="386502"/>
          </a:xfrm>
          <a:prstGeom prst="rect">
            <a:avLst/>
          </a:prstGeom>
        </p:spPr>
      </p:pic>
      <p:sp>
        <p:nvSpPr>
          <p:cNvPr id="17" name="Text Placeholder 16"/>
          <p:cNvSpPr>
            <a:spLocks noGrp="1"/>
          </p:cNvSpPr>
          <p:nvPr>
            <p:ph type="body" sz="quarter" idx="12" hasCustomPrompt="1"/>
          </p:nvPr>
        </p:nvSpPr>
        <p:spPr>
          <a:xfrm>
            <a:off x="515939" y="1714499"/>
            <a:ext cx="4017962" cy="1109663"/>
          </a:xfrm>
        </p:spPr>
        <p:txBody>
          <a:bodyPr lIns="0" tIns="0" rIns="0" bIns="0">
            <a:normAutofit/>
          </a:bodyPr>
          <a:lstStyle>
            <a:lvl1pPr marL="0" indent="0">
              <a:buNone/>
              <a:defRPr sz="2400" b="0" i="0">
                <a:solidFill>
                  <a:schemeClr val="accent1"/>
                </a:solidFill>
                <a:latin typeface="TSTAR Light"/>
                <a:cs typeface="TSTAR Light"/>
              </a:defRPr>
            </a:lvl1pPr>
          </a:lstStyle>
          <a:p>
            <a:pPr lvl="0"/>
            <a:r>
              <a:rPr lang="fi-FI" dirty="0" err="1"/>
              <a:t>Click</a:t>
            </a:r>
            <a:r>
              <a:rPr lang="fi-FI" dirty="0"/>
              <a:t> to </a:t>
            </a:r>
            <a:r>
              <a:rPr lang="fi-FI" dirty="0" err="1"/>
              <a:t>add</a:t>
            </a:r>
            <a:r>
              <a:rPr lang="fi-FI" dirty="0"/>
              <a:t> </a:t>
            </a:r>
            <a:r>
              <a:rPr lang="fi-FI" dirty="0" err="1"/>
              <a:t>text</a:t>
            </a:r>
            <a:endParaRPr lang="en-US" dirty="0"/>
          </a:p>
        </p:txBody>
      </p:sp>
    </p:spTree>
    <p:extLst>
      <p:ext uri="{BB962C8B-B14F-4D97-AF65-F5344CB8AC3E}">
        <p14:creationId xmlns:p14="http://schemas.microsoft.com/office/powerpoint/2010/main" val="106649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ja vaakakuva">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15939" y="3378201"/>
            <a:ext cx="8158161" cy="3479799"/>
          </a:xfrm>
          <a:solidFill>
            <a:schemeClr val="bg1">
              <a:lumMod val="95000"/>
            </a:schemeClr>
          </a:solidFill>
        </p:spPr>
        <p:txBody>
          <a:bodyPr/>
          <a:lstStyle/>
          <a:p>
            <a:r>
              <a:rPr lang="fi-FI" dirty="0"/>
              <a:t>Vedä kuva paikkamerkkiin tai lisää napsauttamalla kuvaketta</a:t>
            </a:r>
            <a:endParaRPr lang="en-US" dirty="0"/>
          </a:p>
        </p:txBody>
      </p:sp>
      <p:sp>
        <p:nvSpPr>
          <p:cNvPr id="3" name="Subtitle 2"/>
          <p:cNvSpPr>
            <a:spLocks noGrp="1"/>
          </p:cNvSpPr>
          <p:nvPr>
            <p:ph type="subTitle" idx="1" hasCustomPrompt="1"/>
          </p:nvPr>
        </p:nvSpPr>
        <p:spPr>
          <a:xfrm>
            <a:off x="4533900" y="643469"/>
            <a:ext cx="4140200" cy="2493431"/>
          </a:xfrm>
        </p:spPr>
        <p:txBody>
          <a:bodyPr lIns="0" tIns="0" rIns="0" bIns="0" anchor="t">
            <a:noAutofit/>
          </a:bodyPr>
          <a:lstStyle>
            <a:lvl1pPr marL="0" indent="0" algn="l">
              <a:lnSpc>
                <a:spcPct val="110000"/>
              </a:lnSpc>
              <a:buNone/>
              <a:defRPr sz="14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i-FI" dirty="0" err="1"/>
              <a:t>Click</a:t>
            </a:r>
            <a:r>
              <a:rPr lang="fi-FI" dirty="0"/>
              <a:t> to </a:t>
            </a:r>
            <a:r>
              <a:rPr lang="fi-FI" dirty="0" err="1"/>
              <a:t>add</a:t>
            </a:r>
            <a:r>
              <a:rPr lang="fi-FI" dirty="0"/>
              <a:t> </a:t>
            </a:r>
            <a:r>
              <a:rPr lang="fi-FI" dirty="0" err="1"/>
              <a:t>text</a:t>
            </a:r>
            <a:endParaRPr lang="en-US" dirty="0"/>
          </a:p>
        </p:txBody>
      </p:sp>
      <p:sp>
        <p:nvSpPr>
          <p:cNvPr id="8" name="Text Placeholder 7"/>
          <p:cNvSpPr>
            <a:spLocks noGrp="1"/>
          </p:cNvSpPr>
          <p:nvPr>
            <p:ph type="body" sz="quarter" idx="10" hasCustomPrompt="1"/>
          </p:nvPr>
        </p:nvSpPr>
        <p:spPr>
          <a:xfrm>
            <a:off x="516467" y="503768"/>
            <a:ext cx="4017433" cy="1189892"/>
          </a:xfrm>
        </p:spPr>
        <p:txBody>
          <a:bodyPr lIns="0" tIns="0" rIns="0" bIns="0" anchor="t">
            <a:noAutofit/>
          </a:bodyPr>
          <a:lstStyle>
            <a:lvl1pPr marL="0" indent="0">
              <a:lnSpc>
                <a:spcPct val="70000"/>
              </a:lnSpc>
              <a:spcBef>
                <a:spcPts val="0"/>
              </a:spcBef>
              <a:buNone/>
              <a:defRPr sz="5400" b="0" i="1">
                <a:latin typeface="Granjon LT Std"/>
                <a:cs typeface="Granjon LT Std"/>
              </a:defRPr>
            </a:lvl1pPr>
          </a:lstStyle>
          <a:p>
            <a:pPr lvl="0"/>
            <a:r>
              <a:rPr lang="fi-FI" dirty="0"/>
              <a:t>Otsikko</a:t>
            </a:r>
            <a:endParaRPr lang="en-US" dirty="0"/>
          </a:p>
        </p:txBody>
      </p:sp>
      <p:sp>
        <p:nvSpPr>
          <p:cNvPr id="17" name="Text Placeholder 16"/>
          <p:cNvSpPr>
            <a:spLocks noGrp="1"/>
          </p:cNvSpPr>
          <p:nvPr>
            <p:ph type="body" sz="quarter" idx="12" hasCustomPrompt="1"/>
          </p:nvPr>
        </p:nvSpPr>
        <p:spPr>
          <a:xfrm>
            <a:off x="515939" y="1625599"/>
            <a:ext cx="4017962" cy="1109663"/>
          </a:xfrm>
        </p:spPr>
        <p:txBody>
          <a:bodyPr lIns="0" tIns="0" rIns="0" bIns="0">
            <a:normAutofit/>
          </a:bodyPr>
          <a:lstStyle>
            <a:lvl1pPr marL="0" indent="0">
              <a:buNone/>
              <a:defRPr sz="2400" b="0" i="0">
                <a:solidFill>
                  <a:schemeClr val="accent1"/>
                </a:solidFill>
                <a:latin typeface="TSTAR Light"/>
                <a:cs typeface="TSTAR Light"/>
              </a:defRPr>
            </a:lvl1pPr>
          </a:lstStyle>
          <a:p>
            <a:pPr lvl="0"/>
            <a:r>
              <a:rPr lang="fi-FI" dirty="0" err="1"/>
              <a:t>Click</a:t>
            </a:r>
            <a:r>
              <a:rPr lang="fi-FI" dirty="0"/>
              <a:t> to </a:t>
            </a:r>
            <a:r>
              <a:rPr lang="fi-FI" dirty="0" err="1"/>
              <a:t>add</a:t>
            </a:r>
            <a:r>
              <a:rPr lang="fi-FI" dirty="0"/>
              <a:t> </a:t>
            </a:r>
            <a:r>
              <a:rPr lang="fi-FI" dirty="0" err="1"/>
              <a:t>text</a:t>
            </a:r>
            <a:endParaRPr lang="en-US" dirty="0"/>
          </a:p>
        </p:txBody>
      </p:sp>
    </p:spTree>
    <p:extLst>
      <p:ext uri="{BB962C8B-B14F-4D97-AF65-F5344CB8AC3E}">
        <p14:creationId xmlns:p14="http://schemas.microsoft.com/office/powerpoint/2010/main" val="24503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 aloitus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31743" y="3316294"/>
            <a:ext cx="7880514" cy="1975334"/>
          </a:xfrm>
        </p:spPr>
        <p:txBody>
          <a:bodyPr lIns="0" tIns="0" rIns="0" bIns="0" anchor="t">
            <a:noAutofit/>
          </a:bodyPr>
          <a:lstStyle>
            <a:lvl1pPr marL="0" indent="0" algn="ctr">
              <a:lnSpc>
                <a:spcPct val="90000"/>
              </a:lnSpc>
              <a:buNone/>
              <a:defRPr sz="3800" b="0" i="0" strike="noStrike" cap="small" spc="110">
                <a:solidFill>
                  <a:schemeClr val="tx2"/>
                </a:solidFill>
                <a:latin typeface="Georgia"/>
                <a:cs typeface="Georgia"/>
              </a:defRPr>
            </a:lvl1pPr>
          </a:lstStyle>
          <a:p>
            <a:pPr lvl="0"/>
            <a:r>
              <a:rPr lang="fi-FI" dirty="0" err="1"/>
              <a:t>click</a:t>
            </a:r>
            <a:r>
              <a:rPr lang="fi-FI" dirty="0"/>
              <a:t> to </a:t>
            </a:r>
            <a:r>
              <a:rPr lang="fi-FI" dirty="0" err="1"/>
              <a:t>edit</a:t>
            </a:r>
            <a:endParaRPr lang="en-US" dirty="0"/>
          </a:p>
        </p:txBody>
      </p:sp>
      <p:pic>
        <p:nvPicPr>
          <p:cNvPr id="5" name="Picture 4" descr="Nordcenter_liikemerkki_pm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8567" y="5395836"/>
            <a:ext cx="2446866" cy="1118568"/>
          </a:xfrm>
          <a:prstGeom prst="rect">
            <a:avLst/>
          </a:prstGeom>
        </p:spPr>
      </p:pic>
      <p:sp>
        <p:nvSpPr>
          <p:cNvPr id="7" name="Text Placeholder 7"/>
          <p:cNvSpPr>
            <a:spLocks noGrp="1"/>
          </p:cNvSpPr>
          <p:nvPr>
            <p:ph type="body" sz="quarter" idx="11"/>
          </p:nvPr>
        </p:nvSpPr>
        <p:spPr>
          <a:xfrm>
            <a:off x="631743" y="1340960"/>
            <a:ext cx="7880514" cy="1975334"/>
          </a:xfrm>
        </p:spPr>
        <p:txBody>
          <a:bodyPr lIns="0" tIns="0" rIns="0" bIns="0" anchor="b">
            <a:noAutofit/>
          </a:bodyPr>
          <a:lstStyle>
            <a:lvl1pPr marL="0" indent="0" algn="ctr">
              <a:lnSpc>
                <a:spcPct val="90000"/>
              </a:lnSpc>
              <a:buNone/>
              <a:defRPr sz="8000" b="0" i="0" strike="noStrike" cap="none" spc="-190">
                <a:solidFill>
                  <a:schemeClr val="accent1"/>
                </a:solidFill>
                <a:latin typeface="TSTAR Light"/>
                <a:cs typeface="TSTAR Light"/>
              </a:defRPr>
            </a:lvl1pPr>
          </a:lstStyle>
          <a:p>
            <a:pPr lvl="0"/>
            <a:r>
              <a:rPr lang="fi-FI"/>
              <a:t>Muokkaa tekstin perustyylejä napsauttamalla</a:t>
            </a:r>
          </a:p>
        </p:txBody>
      </p:sp>
    </p:spTree>
    <p:extLst>
      <p:ext uri="{BB962C8B-B14F-4D97-AF65-F5344CB8AC3E}">
        <p14:creationId xmlns:p14="http://schemas.microsoft.com/office/powerpoint/2010/main" val="291609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 aloitus kuvalla">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5222875"/>
          </a:xfrm>
          <a:solidFill>
            <a:schemeClr val="bg1">
              <a:lumMod val="85000"/>
            </a:schemeClr>
          </a:solidFill>
        </p:spPr>
        <p:txBody>
          <a:bodyPr/>
          <a:lstStyle/>
          <a:p>
            <a:r>
              <a:rPr lang="fi-FI" dirty="0"/>
              <a:t>Vedä kuva paikkamerkkiin tai lisää napsauttamalla kuvaketta</a:t>
            </a:r>
            <a:endParaRPr lang="en-US" dirty="0"/>
          </a:p>
        </p:txBody>
      </p:sp>
      <p:pic>
        <p:nvPicPr>
          <p:cNvPr id="5" name="Picture 4" descr="Nordcenter_liikemerkki_pms.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48567" y="5447936"/>
            <a:ext cx="2446866" cy="1118568"/>
          </a:xfrm>
          <a:prstGeom prst="rect">
            <a:avLst/>
          </a:prstGeom>
        </p:spPr>
      </p:pic>
      <p:sp>
        <p:nvSpPr>
          <p:cNvPr id="7" name="Text Placeholder 7"/>
          <p:cNvSpPr>
            <a:spLocks noGrp="1"/>
          </p:cNvSpPr>
          <p:nvPr>
            <p:ph type="body" sz="quarter" idx="11"/>
          </p:nvPr>
        </p:nvSpPr>
        <p:spPr>
          <a:xfrm>
            <a:off x="612205" y="2891691"/>
            <a:ext cx="7880514" cy="1766243"/>
          </a:xfrm>
        </p:spPr>
        <p:txBody>
          <a:bodyPr lIns="0" tIns="0" rIns="0" bIns="0" anchor="b">
            <a:noAutofit/>
          </a:bodyPr>
          <a:lstStyle>
            <a:lvl1pPr marL="0" indent="0" algn="l">
              <a:lnSpc>
                <a:spcPct val="90000"/>
              </a:lnSpc>
              <a:buNone/>
              <a:defRPr sz="6500" b="0" i="0" strike="noStrike" cap="none" spc="-190">
                <a:solidFill>
                  <a:schemeClr val="bg1"/>
                </a:solidFill>
                <a:latin typeface="TSTAR Light"/>
                <a:cs typeface="TSTAR Light"/>
              </a:defRPr>
            </a:lvl1pPr>
          </a:lstStyle>
          <a:p>
            <a:pPr lvl="0"/>
            <a:r>
              <a:rPr lang="fi-FI"/>
              <a:t>Muokkaa tekstin perustyylejä napsauttamalla</a:t>
            </a:r>
          </a:p>
        </p:txBody>
      </p:sp>
    </p:spTree>
    <p:extLst>
      <p:ext uri="{BB962C8B-B14F-4D97-AF65-F5344CB8AC3E}">
        <p14:creationId xmlns:p14="http://schemas.microsoft.com/office/powerpoint/2010/main" val="21690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slide isolla kuvalla">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0" y="0"/>
            <a:ext cx="9144000" cy="6858000"/>
          </a:xfrm>
          <a:solidFill>
            <a:schemeClr val="bg1">
              <a:lumMod val="85000"/>
            </a:schemeClr>
          </a:solidFill>
        </p:spPr>
        <p:txBody>
          <a:bodyPr/>
          <a:lstStyle>
            <a:lvl1pPr>
              <a:defRPr sz="3200"/>
            </a:lvl1pPr>
          </a:lstStyle>
          <a:p>
            <a:r>
              <a:rPr lang="en-US" sz="2600" b="0" i="0" dirty="0">
                <a:solidFill>
                  <a:srgbClr val="000000"/>
                </a:solidFill>
                <a:latin typeface="Lucida Grande"/>
                <a:ea typeface="Lucida Grande"/>
                <a:cs typeface="Lucida Grande"/>
              </a:rPr>
              <a:t>Picture</a:t>
            </a:r>
            <a:endParaRPr lang="en-US" dirty="0"/>
          </a:p>
        </p:txBody>
      </p:sp>
      <p:sp>
        <p:nvSpPr>
          <p:cNvPr id="7" name="Text Placeholder 7"/>
          <p:cNvSpPr>
            <a:spLocks noGrp="1"/>
          </p:cNvSpPr>
          <p:nvPr>
            <p:ph type="body" sz="quarter" idx="11" hasCustomPrompt="1"/>
          </p:nvPr>
        </p:nvSpPr>
        <p:spPr>
          <a:xfrm>
            <a:off x="625231" y="2136205"/>
            <a:ext cx="7880514" cy="900037"/>
          </a:xfrm>
        </p:spPr>
        <p:txBody>
          <a:bodyPr lIns="0" tIns="0" rIns="0" bIns="0" anchor="t">
            <a:noAutofit/>
          </a:bodyPr>
          <a:lstStyle>
            <a:lvl1pPr marL="0" indent="0" algn="l">
              <a:lnSpc>
                <a:spcPct val="90000"/>
              </a:lnSpc>
              <a:buNone/>
              <a:defRPr sz="2400" b="0" i="0" strike="noStrike" cap="none" spc="0">
                <a:solidFill>
                  <a:schemeClr val="bg1"/>
                </a:solidFill>
                <a:latin typeface="TSTAR Regular"/>
                <a:cs typeface="TSTAR Regular"/>
              </a:defRPr>
            </a:lvl1pPr>
          </a:lstStyle>
          <a:p>
            <a:pPr lvl="0"/>
            <a:r>
              <a:rPr lang="fi-FI" dirty="0" err="1"/>
              <a:t>Click</a:t>
            </a:r>
            <a:r>
              <a:rPr lang="fi-FI" dirty="0"/>
              <a:t> to </a:t>
            </a:r>
            <a:r>
              <a:rPr lang="fi-FI" dirty="0" err="1"/>
              <a:t>edit</a:t>
            </a:r>
            <a:r>
              <a:rPr lang="fi-FI" dirty="0"/>
              <a:t> </a:t>
            </a:r>
            <a:r>
              <a:rPr lang="fi-FI" dirty="0" err="1"/>
              <a:t>text</a:t>
            </a:r>
            <a:endParaRPr lang="en-US" dirty="0"/>
          </a:p>
        </p:txBody>
      </p:sp>
      <p:sp>
        <p:nvSpPr>
          <p:cNvPr id="4" name="Text Placeholder 3"/>
          <p:cNvSpPr>
            <a:spLocks noGrp="1"/>
          </p:cNvSpPr>
          <p:nvPr>
            <p:ph type="body" sz="quarter" idx="13" hasCustomPrompt="1"/>
          </p:nvPr>
        </p:nvSpPr>
        <p:spPr>
          <a:xfrm>
            <a:off x="612775" y="1119921"/>
            <a:ext cx="7880350" cy="963612"/>
          </a:xfrm>
        </p:spPr>
        <p:txBody>
          <a:bodyPr lIns="0" tIns="0" rIns="0" bIns="0" anchor="b">
            <a:noAutofit/>
          </a:bodyPr>
          <a:lstStyle>
            <a:lvl1pPr marL="0" indent="0">
              <a:spcBef>
                <a:spcPts val="0"/>
              </a:spcBef>
              <a:buNone/>
              <a:defRPr sz="5400" b="0" i="1">
                <a:solidFill>
                  <a:srgbClr val="FFFFFF"/>
                </a:solidFill>
                <a:latin typeface="Granjon LT Std"/>
                <a:cs typeface="Granjon LT Std"/>
              </a:defRPr>
            </a:lvl1pPr>
          </a:lstStyle>
          <a:p>
            <a:pPr lvl="0"/>
            <a:r>
              <a:rPr lang="fi-FI" dirty="0" err="1"/>
              <a:t>Click</a:t>
            </a:r>
            <a:r>
              <a:rPr lang="fi-FI" dirty="0"/>
              <a:t> to </a:t>
            </a:r>
            <a:r>
              <a:rPr lang="fi-FI" dirty="0" err="1"/>
              <a:t>add</a:t>
            </a:r>
            <a:r>
              <a:rPr lang="fi-FI" dirty="0"/>
              <a:t> </a:t>
            </a:r>
            <a:r>
              <a:rPr lang="fi-FI" dirty="0" err="1"/>
              <a:t>text</a:t>
            </a:r>
            <a:endParaRPr lang="en-US" dirty="0"/>
          </a:p>
        </p:txBody>
      </p:sp>
      <p:pic>
        <p:nvPicPr>
          <p:cNvPr id="8" name="Picture 7" descr="Nordcenter_logo_nega.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91641" y="6444699"/>
            <a:ext cx="1116811" cy="133703"/>
          </a:xfrm>
          <a:prstGeom prst="rect">
            <a:avLst/>
          </a:prstGeom>
        </p:spPr>
      </p:pic>
    </p:spTree>
    <p:extLst>
      <p:ext uri="{BB962C8B-B14F-4D97-AF65-F5344CB8AC3E}">
        <p14:creationId xmlns:p14="http://schemas.microsoft.com/office/powerpoint/2010/main" val="219691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perustyylejä naps.</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0374E-4A63-EC43-9A0C-974363CA1122}" type="datetimeFigureOut">
              <a:rPr lang="en-US" smtClean="0"/>
              <a:t>5/11/2025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869FB-5D0B-E94F-93AC-6408EFFD2930}" type="slidenum">
              <a:rPr lang="en-US" smtClean="0"/>
              <a:t>‹#›</a:t>
            </a:fld>
            <a:endParaRPr lang="en-US" dirty="0"/>
          </a:p>
        </p:txBody>
      </p:sp>
    </p:spTree>
    <p:extLst>
      <p:ext uri="{BB962C8B-B14F-4D97-AF65-F5344CB8AC3E}">
        <p14:creationId xmlns:p14="http://schemas.microsoft.com/office/powerpoint/2010/main" val="33383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5" r:id="rId5"/>
    <p:sldLayoutId id="2147483656" r:id="rId6"/>
    <p:sldLayoutId id="2147483652" r:id="rId7"/>
    <p:sldLayoutId id="2147483653" r:id="rId8"/>
    <p:sldLayoutId id="2147483654"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66700" indent="-266700" algn="l" defTabSz="457200" rtl="0" eaLnBrk="1" latinLnBrk="0" hangingPunct="1">
        <a:spcBef>
          <a:spcPct val="20000"/>
        </a:spcBef>
        <a:buClr>
          <a:schemeClr val="accent1"/>
        </a:buClr>
        <a:buSzPct val="50000"/>
        <a:buFont typeface="Wingdings" charset="2"/>
        <a:buChar char="Ø"/>
        <a:defRPr sz="3200" kern="1200">
          <a:solidFill>
            <a:schemeClr val="tx1"/>
          </a:solidFill>
          <a:latin typeface="Georgia"/>
          <a:ea typeface="+mn-ea"/>
          <a:cs typeface="Georgia"/>
        </a:defRPr>
      </a:lvl1pPr>
      <a:lvl2pPr marL="622300" indent="-266700" algn="l" defTabSz="457200" rtl="0" eaLnBrk="1" latinLnBrk="0" hangingPunct="1">
        <a:spcBef>
          <a:spcPct val="20000"/>
        </a:spcBef>
        <a:buClr>
          <a:schemeClr val="accent4"/>
        </a:buClr>
        <a:buSzPct val="60000"/>
        <a:buFont typeface="Wingdings" charset="2"/>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D8622-B512-42F8-9AA6-F4F850DF4195}" type="datetime1">
              <a:rPr lang="en-US" smtClean="0"/>
              <a:t>5/11/2025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869FB-5D0B-E94F-93AC-6408EFFD2930}" type="slidenum">
              <a:rPr lang="en-US" smtClean="0"/>
              <a:t>‹#›</a:t>
            </a:fld>
            <a:endParaRPr lang="en-US" dirty="0"/>
          </a:p>
        </p:txBody>
      </p:sp>
    </p:spTree>
    <p:extLst>
      <p:ext uri="{BB962C8B-B14F-4D97-AF65-F5344CB8AC3E}">
        <p14:creationId xmlns:p14="http://schemas.microsoft.com/office/powerpoint/2010/main" val="33821552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mailto:Pirkko.wigren@gmail.com" TargetMode="External"/><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1BAD89C6-92C3-4282-A69F-0B7D0D977C78}"/>
              </a:ext>
            </a:extLst>
          </p:cNvPr>
          <p:cNvSpPr>
            <a:spLocks noGrp="1"/>
          </p:cNvSpPr>
          <p:nvPr>
            <p:ph type="body" sz="quarter" idx="11"/>
          </p:nvPr>
        </p:nvSpPr>
        <p:spPr>
          <a:xfrm>
            <a:off x="388620" y="4133089"/>
            <a:ext cx="8492490" cy="1956815"/>
          </a:xfrm>
        </p:spPr>
        <p:txBody>
          <a:bodyPr/>
          <a:lstStyle/>
          <a:p>
            <a:pPr algn="ctr"/>
            <a:r>
              <a:rPr lang="fi-FI" sz="4400" b="1" i="1" dirty="0">
                <a:solidFill>
                  <a:srgbClr val="0070C0"/>
                </a:solidFill>
                <a:latin typeface="+mj-lt"/>
                <a:cs typeface="Arial" panose="020B0604020202020204" pitchFamily="34" charset="0"/>
              </a:rPr>
              <a:t>Senioritoimikunnan</a:t>
            </a:r>
            <a:r>
              <a:rPr lang="fi-FI" sz="4400" b="1" i="1" dirty="0">
                <a:solidFill>
                  <a:srgbClr val="0070C0"/>
                </a:solidFill>
                <a:latin typeface="+mj-lt"/>
              </a:rPr>
              <a:t> järjestämät tapahtumat 2025</a:t>
            </a:r>
          </a:p>
          <a:p>
            <a:pPr algn="ctr"/>
            <a:endParaRPr lang="fi-FI" sz="3200" dirty="0">
              <a:latin typeface="+mn-lt"/>
            </a:endParaRPr>
          </a:p>
        </p:txBody>
      </p:sp>
      <p:pic>
        <p:nvPicPr>
          <p:cNvPr id="6" name="Kuvan paikkamerkki 5">
            <a:extLst>
              <a:ext uri="{FF2B5EF4-FFF2-40B4-BE49-F238E27FC236}">
                <a16:creationId xmlns:a16="http://schemas.microsoft.com/office/drawing/2014/main" id="{63A99FDB-0CAC-A6DB-C97B-E17AA57473A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0" y="1"/>
            <a:ext cx="9144000" cy="4133088"/>
          </a:xfrm>
        </p:spPr>
      </p:pic>
    </p:spTree>
    <p:extLst>
      <p:ext uri="{BB962C8B-B14F-4D97-AF65-F5344CB8AC3E}">
        <p14:creationId xmlns:p14="http://schemas.microsoft.com/office/powerpoint/2010/main" val="84595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2576C31-94EF-C43A-8679-432A3453A8B7}"/>
              </a:ext>
            </a:extLst>
          </p:cNvPr>
          <p:cNvSpPr>
            <a:spLocks noGrp="1"/>
          </p:cNvSpPr>
          <p:nvPr>
            <p:ph type="title"/>
          </p:nvPr>
        </p:nvSpPr>
        <p:spPr/>
        <p:txBody>
          <a:bodyPr/>
          <a:lstStyle/>
          <a:p>
            <a:r>
              <a:rPr lang="fi-FI" b="1" i="1" dirty="0">
                <a:solidFill>
                  <a:srgbClr val="0070C0"/>
                </a:solidFill>
              </a:rPr>
              <a:t>Senioreiden seuraottelut</a:t>
            </a:r>
          </a:p>
        </p:txBody>
      </p:sp>
      <p:sp>
        <p:nvSpPr>
          <p:cNvPr id="6" name="Sisällön paikkamerkki 5">
            <a:extLst>
              <a:ext uri="{FF2B5EF4-FFF2-40B4-BE49-F238E27FC236}">
                <a16:creationId xmlns:a16="http://schemas.microsoft.com/office/drawing/2014/main" id="{B5B6329B-C3EF-47FC-D3BC-2EB1FD0D6055}"/>
              </a:ext>
            </a:extLst>
          </p:cNvPr>
          <p:cNvSpPr>
            <a:spLocks noGrp="1"/>
          </p:cNvSpPr>
          <p:nvPr>
            <p:ph sz="half" idx="2"/>
          </p:nvPr>
        </p:nvSpPr>
        <p:spPr>
          <a:xfrm>
            <a:off x="4648200" y="1417638"/>
            <a:ext cx="4038600" cy="5165724"/>
          </a:xfrm>
          <a:noFill/>
        </p:spPr>
        <p:txBody>
          <a:bodyPr>
            <a:normAutofit fontScale="40000" lnSpcReduction="20000"/>
          </a:bodyPr>
          <a:lstStyle/>
          <a:p>
            <a:pPr marL="0" indent="0">
              <a:buNone/>
            </a:pPr>
            <a:endParaRPr lang="fi-FI" sz="4000" dirty="0">
              <a:solidFill>
                <a:srgbClr val="0070C0"/>
              </a:solidFill>
            </a:endParaRPr>
          </a:p>
          <a:p>
            <a:pPr marL="342900" indent="-342900">
              <a:buFont typeface="Wingdings" pitchFamily="2" charset="2"/>
              <a:buChar char="§"/>
            </a:pPr>
            <a:r>
              <a:rPr lang="fi-FI" sz="4000" dirty="0">
                <a:solidFill>
                  <a:srgbClr val="0070C0"/>
                </a:solidFill>
              </a:rPr>
              <a:t>Seuraotteluita on tänä vuonna yhteensä 9, joista 5 on kotiottelua ja 4 vierasottelua.</a:t>
            </a:r>
          </a:p>
          <a:p>
            <a:pPr marL="342900" indent="-342900">
              <a:buFont typeface="Wingdings" pitchFamily="2" charset="2"/>
              <a:buChar char="§"/>
            </a:pPr>
            <a:r>
              <a:rPr lang="fi-FI" sz="4000" dirty="0">
                <a:solidFill>
                  <a:srgbClr val="0070C0"/>
                </a:solidFill>
              </a:rPr>
              <a:t>Seuraottelut pelataan 12-henkisin joukkuein, jossa naisia on vähintään neljä.</a:t>
            </a:r>
          </a:p>
          <a:p>
            <a:pPr marL="342900" indent="-342900">
              <a:buFont typeface="Wingdings" pitchFamily="2" charset="2"/>
              <a:buChar char="§"/>
            </a:pPr>
            <a:r>
              <a:rPr lang="fi-FI" sz="4000" dirty="0">
                <a:solidFill>
                  <a:srgbClr val="0070C0"/>
                </a:solidFill>
              </a:rPr>
              <a:t>Kilpailtaessa kiertopalkinnosta jokaisen joukkueen kahdeksan parhaan pelaajan </a:t>
            </a:r>
            <a:r>
              <a:rPr lang="fi-FI" sz="4000" dirty="0" err="1">
                <a:solidFill>
                  <a:srgbClr val="0070C0"/>
                </a:solidFill>
              </a:rPr>
              <a:t>pb</a:t>
            </a:r>
            <a:r>
              <a:rPr lang="fi-FI" sz="4000" dirty="0">
                <a:solidFill>
                  <a:srgbClr val="0070C0"/>
                </a:solidFill>
              </a:rPr>
              <a:t>-tulos lasketaan joukkueen tulokseen.</a:t>
            </a:r>
          </a:p>
          <a:p>
            <a:pPr marL="342900" indent="-342900">
              <a:buFont typeface="Wingdings" pitchFamily="2" charset="2"/>
              <a:buChar char="§"/>
            </a:pPr>
            <a:r>
              <a:rPr lang="fi-FI" sz="4000" dirty="0">
                <a:solidFill>
                  <a:srgbClr val="0070C0"/>
                </a:solidFill>
              </a:rPr>
              <a:t>Osallistumismaksuun sisältyy aamukahvit ja lounas.</a:t>
            </a:r>
          </a:p>
          <a:p>
            <a:pPr marL="342900" indent="-342900">
              <a:buFont typeface="Wingdings" pitchFamily="2" charset="2"/>
              <a:buChar char="§"/>
            </a:pPr>
            <a:r>
              <a:rPr lang="fi-FI" sz="4000" dirty="0">
                <a:solidFill>
                  <a:srgbClr val="0070C0"/>
                </a:solidFill>
              </a:rPr>
              <a:t>Kotiotteluissa omilta jäseniltä ei maksua, mutta vierasotteluissa voi omille pelaajille jäädä ns. omavastuuosuus maksettavaksi.</a:t>
            </a:r>
          </a:p>
          <a:p>
            <a:pPr marL="342900" indent="-342900">
              <a:buFont typeface="Wingdings" pitchFamily="2" charset="2"/>
              <a:buChar char="§"/>
            </a:pPr>
            <a:r>
              <a:rPr lang="fi-FI" sz="4000" dirty="0">
                <a:solidFill>
                  <a:srgbClr val="0070C0"/>
                </a:solidFill>
              </a:rPr>
              <a:t>Seniorimiesten seuraottelu Tapiolaa vastaan pelataan 8-henkisellä joukkueella ja toinen ottelu pelataan syyskuussa Tapiolassa.</a:t>
            </a:r>
          </a:p>
          <a:p>
            <a:endParaRPr lang="fi-FI" dirty="0"/>
          </a:p>
        </p:txBody>
      </p:sp>
      <p:pic>
        <p:nvPicPr>
          <p:cNvPr id="5" name="Sisällön paikkamerkki 4">
            <a:extLst>
              <a:ext uri="{FF2B5EF4-FFF2-40B4-BE49-F238E27FC236}">
                <a16:creationId xmlns:a16="http://schemas.microsoft.com/office/drawing/2014/main" id="{044EC602-399E-DDF9-2377-0C32172CF512}"/>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79264" y="1600200"/>
            <a:ext cx="3394472" cy="4525963"/>
          </a:xfrm>
          <a:prstGeom prst="rect">
            <a:avLst/>
          </a:prstGeom>
        </p:spPr>
      </p:pic>
    </p:spTree>
    <p:extLst>
      <p:ext uri="{BB962C8B-B14F-4D97-AF65-F5344CB8AC3E}">
        <p14:creationId xmlns:p14="http://schemas.microsoft.com/office/powerpoint/2010/main" val="1639546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0BEEFD-3463-0F4B-7259-0CD394C6FDB8}"/>
              </a:ext>
            </a:extLst>
          </p:cNvPr>
          <p:cNvSpPr>
            <a:spLocks noGrp="1"/>
          </p:cNvSpPr>
          <p:nvPr>
            <p:ph type="title"/>
          </p:nvPr>
        </p:nvSpPr>
        <p:spPr>
          <a:xfrm>
            <a:off x="457200" y="274637"/>
            <a:ext cx="8229600" cy="1325563"/>
          </a:xfrm>
        </p:spPr>
        <p:txBody>
          <a:bodyPr>
            <a:normAutofit/>
          </a:bodyPr>
          <a:lstStyle/>
          <a:p>
            <a:r>
              <a:rPr lang="fi-FI" sz="3600" b="1" i="1" dirty="0" err="1">
                <a:solidFill>
                  <a:srgbClr val="0070C0"/>
                </a:solidFill>
              </a:rPr>
              <a:t>Ryder</a:t>
            </a:r>
            <a:r>
              <a:rPr lang="fi-FI" sz="3600" b="1" i="1" dirty="0">
                <a:solidFill>
                  <a:srgbClr val="0070C0"/>
                </a:solidFill>
              </a:rPr>
              <a:t> Cup NGCC-Ruukki Golf </a:t>
            </a:r>
            <a:br>
              <a:rPr lang="fi-FI" sz="3600" b="1" i="1" dirty="0">
                <a:solidFill>
                  <a:srgbClr val="0070C0"/>
                </a:solidFill>
              </a:rPr>
            </a:br>
            <a:r>
              <a:rPr lang="fi-FI" sz="3600" b="1" i="1" dirty="0">
                <a:solidFill>
                  <a:srgbClr val="0070C0"/>
                </a:solidFill>
              </a:rPr>
              <a:t> 10.7. Ruukissa ja 15.7. </a:t>
            </a:r>
            <a:r>
              <a:rPr lang="fi-FI" sz="3600" b="1" i="1" dirty="0" err="1">
                <a:solidFill>
                  <a:srgbClr val="0070C0"/>
                </a:solidFill>
              </a:rPr>
              <a:t>Nordcenterissä</a:t>
            </a:r>
            <a:r>
              <a:rPr lang="fi-FI" sz="3600" b="1" i="1" dirty="0">
                <a:solidFill>
                  <a:srgbClr val="0070C0"/>
                </a:solidFill>
              </a:rPr>
              <a:t> </a:t>
            </a:r>
          </a:p>
        </p:txBody>
      </p:sp>
      <p:sp>
        <p:nvSpPr>
          <p:cNvPr id="3" name="Sisällön paikkamerkki 2">
            <a:extLst>
              <a:ext uri="{FF2B5EF4-FFF2-40B4-BE49-F238E27FC236}">
                <a16:creationId xmlns:a16="http://schemas.microsoft.com/office/drawing/2014/main" id="{401C1019-F72B-A713-3CB9-101AC62708A0}"/>
              </a:ext>
            </a:extLst>
          </p:cNvPr>
          <p:cNvSpPr>
            <a:spLocks noGrp="1"/>
          </p:cNvSpPr>
          <p:nvPr>
            <p:ph sz="half" idx="1"/>
          </p:nvPr>
        </p:nvSpPr>
        <p:spPr>
          <a:xfrm>
            <a:off x="457200" y="1600201"/>
            <a:ext cx="4038600" cy="4525964"/>
          </a:xfrm>
          <a:noFill/>
          <a:ln>
            <a:solidFill>
              <a:srgbClr val="0C812E"/>
            </a:solidFill>
          </a:ln>
        </p:spPr>
        <p:txBody>
          <a:bodyPr>
            <a:normAutofit lnSpcReduction="10000"/>
          </a:bodyPr>
          <a:lstStyle/>
          <a:p>
            <a:pPr>
              <a:buFont typeface="Arial" panose="020B0604020202020204" pitchFamily="34" charset="0"/>
              <a:buChar char="•"/>
            </a:pPr>
            <a:r>
              <a:rPr lang="fi-FI" sz="2400" dirty="0">
                <a:solidFill>
                  <a:srgbClr val="0070C0"/>
                </a:solidFill>
              </a:rPr>
              <a:t>Miessenioreiden tärkeä perinteinen vuosittainen tapahtuma</a:t>
            </a:r>
          </a:p>
          <a:p>
            <a:pPr>
              <a:buFont typeface="Wingdings" pitchFamily="2" charset="2"/>
              <a:buChar char="§"/>
            </a:pPr>
            <a:r>
              <a:rPr lang="fi-FI" sz="2400" dirty="0">
                <a:solidFill>
                  <a:srgbClr val="0070C0"/>
                </a:solidFill>
              </a:rPr>
              <a:t>Ruukissa 10.7. joukkuekilpailut</a:t>
            </a:r>
          </a:p>
          <a:p>
            <a:pPr>
              <a:buFont typeface="Wingdings" pitchFamily="2" charset="2"/>
              <a:buChar char="§"/>
            </a:pPr>
            <a:r>
              <a:rPr lang="fi-FI" sz="2400" dirty="0" err="1">
                <a:solidFill>
                  <a:srgbClr val="0070C0"/>
                </a:solidFill>
              </a:rPr>
              <a:t>Nordcenterissä</a:t>
            </a:r>
            <a:r>
              <a:rPr lang="fi-FI" sz="2400" dirty="0">
                <a:solidFill>
                  <a:srgbClr val="0070C0"/>
                </a:solidFill>
              </a:rPr>
              <a:t> 15.7. </a:t>
            </a:r>
            <a:r>
              <a:rPr lang="fi-FI" sz="2400" dirty="0" err="1">
                <a:solidFill>
                  <a:srgbClr val="0070C0"/>
                </a:solidFill>
              </a:rPr>
              <a:t>singles</a:t>
            </a:r>
            <a:endParaRPr lang="fi-FI" sz="2400" dirty="0">
              <a:solidFill>
                <a:srgbClr val="0070C0"/>
              </a:solidFill>
            </a:endParaRPr>
          </a:p>
          <a:p>
            <a:pPr>
              <a:buFont typeface="Wingdings" pitchFamily="2" charset="2"/>
              <a:buChar char="§"/>
            </a:pPr>
            <a:r>
              <a:rPr lang="fi-FI" sz="2400" dirty="0">
                <a:solidFill>
                  <a:srgbClr val="0070C0"/>
                </a:solidFill>
              </a:rPr>
              <a:t>Molemmista seuroista  12 pelaajan joukkueet</a:t>
            </a:r>
          </a:p>
          <a:p>
            <a:pPr>
              <a:buFont typeface="Wingdings" pitchFamily="2" charset="2"/>
              <a:buChar char="§"/>
            </a:pPr>
            <a:r>
              <a:rPr lang="fi-FI" sz="2400" dirty="0">
                <a:solidFill>
                  <a:srgbClr val="0070C0"/>
                </a:solidFill>
              </a:rPr>
              <a:t>Sisältää aamukahvit ja lounaan kaikille pelaajille</a:t>
            </a:r>
          </a:p>
          <a:p>
            <a:pPr>
              <a:buFont typeface="Wingdings" pitchFamily="2" charset="2"/>
              <a:buChar char="§"/>
            </a:pPr>
            <a:r>
              <a:rPr lang="fi-FI" sz="2400" dirty="0">
                <a:solidFill>
                  <a:srgbClr val="0070C0"/>
                </a:solidFill>
              </a:rPr>
              <a:t>10€ omavastuu/pelaaja</a:t>
            </a:r>
          </a:p>
          <a:p>
            <a:pPr>
              <a:buFont typeface="Wingdings" pitchFamily="2" charset="2"/>
              <a:buChar char="§"/>
            </a:pPr>
            <a:r>
              <a:rPr lang="fi-FI" sz="2400" dirty="0">
                <a:solidFill>
                  <a:srgbClr val="0070C0"/>
                </a:solidFill>
              </a:rPr>
              <a:t>Kapteenina Jens Olsen</a:t>
            </a:r>
          </a:p>
          <a:p>
            <a:pPr>
              <a:buFont typeface="Wingdings" pitchFamily="2" charset="2"/>
              <a:buChar char="§"/>
            </a:pPr>
            <a:endParaRPr lang="fi-FI" sz="2400" dirty="0">
              <a:solidFill>
                <a:srgbClr val="0C812E"/>
              </a:solidFill>
            </a:endParaRPr>
          </a:p>
        </p:txBody>
      </p:sp>
      <p:pic>
        <p:nvPicPr>
          <p:cNvPr id="4" name="Sisällön paikkamerkki 3">
            <a:extLst>
              <a:ext uri="{FF2B5EF4-FFF2-40B4-BE49-F238E27FC236}">
                <a16:creationId xmlns:a16="http://schemas.microsoft.com/office/drawing/2014/main" id="{1C801BAB-BACB-5838-53DE-7E1BE69A05D7}"/>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572000" y="2348706"/>
            <a:ext cx="4242816" cy="3357150"/>
          </a:xfrm>
          <a:prstGeom prst="rect">
            <a:avLst/>
          </a:prstGeom>
        </p:spPr>
      </p:pic>
    </p:spTree>
    <p:extLst>
      <p:ext uri="{BB962C8B-B14F-4D97-AF65-F5344CB8AC3E}">
        <p14:creationId xmlns:p14="http://schemas.microsoft.com/office/powerpoint/2010/main" val="2712972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9B9778-D60F-C9AC-21EA-48371861979E}"/>
              </a:ext>
            </a:extLst>
          </p:cNvPr>
          <p:cNvSpPr>
            <a:spLocks noGrp="1"/>
          </p:cNvSpPr>
          <p:nvPr>
            <p:ph type="title"/>
          </p:nvPr>
        </p:nvSpPr>
        <p:spPr/>
        <p:txBody>
          <a:bodyPr/>
          <a:lstStyle/>
          <a:p>
            <a:r>
              <a:rPr lang="fi-FI" b="1" i="1" dirty="0" err="1">
                <a:solidFill>
                  <a:srgbClr val="0070C0"/>
                </a:solidFill>
              </a:rPr>
              <a:t>Ystävyysscramble</a:t>
            </a:r>
            <a:r>
              <a:rPr lang="fi-FI" b="1" i="1" dirty="0">
                <a:solidFill>
                  <a:srgbClr val="0070C0"/>
                </a:solidFill>
              </a:rPr>
              <a:t> </a:t>
            </a:r>
            <a:r>
              <a:rPr lang="fi-FI" b="1" i="1" dirty="0" err="1">
                <a:solidFill>
                  <a:srgbClr val="0070C0"/>
                </a:solidFill>
              </a:rPr>
              <a:t>by</a:t>
            </a:r>
            <a:r>
              <a:rPr lang="fi-FI" b="1" i="1" dirty="0">
                <a:solidFill>
                  <a:srgbClr val="0070C0"/>
                </a:solidFill>
              </a:rPr>
              <a:t> </a:t>
            </a:r>
            <a:r>
              <a:rPr lang="fi-FI" b="1" i="1" dirty="0" err="1">
                <a:solidFill>
                  <a:srgbClr val="0070C0"/>
                </a:solidFill>
              </a:rPr>
              <a:t>Matrix</a:t>
            </a:r>
            <a:r>
              <a:rPr lang="fi-FI" b="1" i="1" dirty="0">
                <a:solidFill>
                  <a:srgbClr val="0070C0"/>
                </a:solidFill>
              </a:rPr>
              <a:t> 25.7.</a:t>
            </a:r>
          </a:p>
        </p:txBody>
      </p:sp>
      <p:sp>
        <p:nvSpPr>
          <p:cNvPr id="4" name="Sisällön paikkamerkki 3">
            <a:extLst>
              <a:ext uri="{FF2B5EF4-FFF2-40B4-BE49-F238E27FC236}">
                <a16:creationId xmlns:a16="http://schemas.microsoft.com/office/drawing/2014/main" id="{A8FF557D-410A-D0D4-6BE1-2BD95A168986}"/>
              </a:ext>
            </a:extLst>
          </p:cNvPr>
          <p:cNvSpPr>
            <a:spLocks noGrp="1"/>
          </p:cNvSpPr>
          <p:nvPr>
            <p:ph sz="half" idx="2"/>
          </p:nvPr>
        </p:nvSpPr>
        <p:spPr>
          <a:xfrm>
            <a:off x="4648200" y="1286358"/>
            <a:ext cx="4038600" cy="5052447"/>
          </a:xfrm>
          <a:noFill/>
          <a:ln>
            <a:solidFill>
              <a:schemeClr val="tx1"/>
            </a:solidFill>
          </a:ln>
        </p:spPr>
        <p:txBody>
          <a:bodyPr>
            <a:normAutofit fontScale="92500"/>
          </a:bodyPr>
          <a:lstStyle/>
          <a:p>
            <a:pPr marL="0" indent="0">
              <a:buNone/>
            </a:pPr>
            <a:r>
              <a:rPr lang="fi-FI" sz="2000" dirty="0">
                <a:solidFill>
                  <a:srgbClr val="0070C0"/>
                </a:solidFill>
              </a:rPr>
              <a:t>Kutsu ystäväsi toisesta seurasta!</a:t>
            </a:r>
          </a:p>
          <a:p>
            <a:pPr>
              <a:buFont typeface="Wingdings" pitchFamily="2" charset="2"/>
              <a:buChar char="§"/>
            </a:pPr>
            <a:r>
              <a:rPr lang="fi-FI" sz="2000" dirty="0">
                <a:solidFill>
                  <a:srgbClr val="0070C0"/>
                </a:solidFill>
              </a:rPr>
              <a:t>Kaikille jäsenille ja heidän ystävilleen tarkoitettu </a:t>
            </a:r>
            <a:r>
              <a:rPr lang="fi-FI" sz="2000" dirty="0" err="1">
                <a:solidFill>
                  <a:srgbClr val="0070C0"/>
                </a:solidFill>
              </a:rPr>
              <a:t>pariscramblekisa</a:t>
            </a:r>
            <a:endParaRPr lang="fi-FI" sz="2000" dirty="0">
              <a:solidFill>
                <a:srgbClr val="0070C0"/>
              </a:solidFill>
            </a:endParaRPr>
          </a:p>
          <a:p>
            <a:pPr>
              <a:buFont typeface="Wingdings" pitchFamily="2" charset="2"/>
              <a:buChar char="§"/>
            </a:pPr>
            <a:r>
              <a:rPr lang="fi-FI" sz="2000" dirty="0">
                <a:solidFill>
                  <a:srgbClr val="0070C0"/>
                </a:solidFill>
              </a:rPr>
              <a:t>Benzillä 26.7. yhteislähtö klo 10.00</a:t>
            </a:r>
          </a:p>
          <a:p>
            <a:pPr>
              <a:buFont typeface="Wingdings" pitchFamily="2" charset="2"/>
              <a:buChar char="§"/>
            </a:pPr>
            <a:r>
              <a:rPr lang="fi-FI" sz="2000" dirty="0">
                <a:solidFill>
                  <a:srgbClr val="0070C0"/>
                </a:solidFill>
              </a:rPr>
              <a:t>Tasoitus on 25% molempien tasoituksesta – ei kuitenkaan suurempi kuin pienemmän tasoitus.</a:t>
            </a:r>
          </a:p>
          <a:p>
            <a:pPr>
              <a:buFont typeface="Wingdings" pitchFamily="2" charset="2"/>
              <a:buChar char="§"/>
            </a:pPr>
            <a:r>
              <a:rPr lang="fi-FI" sz="2000" dirty="0">
                <a:solidFill>
                  <a:srgbClr val="0070C0"/>
                </a:solidFill>
              </a:rPr>
              <a:t>Ruokailu ja palkintojenjako pelin jälkeen</a:t>
            </a:r>
          </a:p>
          <a:p>
            <a:pPr>
              <a:buFont typeface="Wingdings" pitchFamily="2" charset="2"/>
              <a:buChar char="§"/>
            </a:pPr>
            <a:r>
              <a:rPr lang="fi-FI" sz="2000" dirty="0">
                <a:solidFill>
                  <a:srgbClr val="0070C0"/>
                </a:solidFill>
              </a:rPr>
              <a:t>Paras pari voittaa viikon golfit  ja majoituksen Belekissä (ei matkoja)</a:t>
            </a:r>
          </a:p>
          <a:p>
            <a:pPr>
              <a:buFont typeface="Wingdings" pitchFamily="2" charset="2"/>
              <a:buChar char="§"/>
            </a:pPr>
            <a:r>
              <a:rPr lang="fi-FI" sz="2000" dirty="0">
                <a:solidFill>
                  <a:srgbClr val="0070C0"/>
                </a:solidFill>
              </a:rPr>
              <a:t>Hinta: jäsen 25€, vieras 70€</a:t>
            </a:r>
          </a:p>
          <a:p>
            <a:pPr>
              <a:buFont typeface="Wingdings" pitchFamily="2" charset="2"/>
              <a:buChar char="§"/>
            </a:pPr>
            <a:r>
              <a:rPr lang="fi-FI" sz="2000" dirty="0">
                <a:solidFill>
                  <a:srgbClr val="0070C0"/>
                </a:solidFill>
              </a:rPr>
              <a:t>Senioritoimikunta/Pirkko </a:t>
            </a:r>
            <a:r>
              <a:rPr lang="fi-FI" sz="2000" dirty="0" err="1">
                <a:solidFill>
                  <a:srgbClr val="0070C0"/>
                </a:solidFill>
              </a:rPr>
              <a:t>Wigrén</a:t>
            </a:r>
            <a:endParaRPr lang="fi-FI" sz="2000" dirty="0">
              <a:solidFill>
                <a:srgbClr val="0070C0"/>
              </a:solidFill>
            </a:endParaRPr>
          </a:p>
        </p:txBody>
      </p:sp>
      <p:pic>
        <p:nvPicPr>
          <p:cNvPr id="7" name="Sisällön paikkamerkki 6">
            <a:extLst>
              <a:ext uri="{FF2B5EF4-FFF2-40B4-BE49-F238E27FC236}">
                <a16:creationId xmlns:a16="http://schemas.microsoft.com/office/drawing/2014/main" id="{43DDEF94-45FC-5028-CD02-7FF2E5086C05}"/>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877084" y="1600200"/>
            <a:ext cx="3198831" cy="4525963"/>
          </a:xfrm>
          <a:prstGeom prst="rect">
            <a:avLst/>
          </a:prstGeom>
        </p:spPr>
      </p:pic>
    </p:spTree>
    <p:extLst>
      <p:ext uri="{BB962C8B-B14F-4D97-AF65-F5344CB8AC3E}">
        <p14:creationId xmlns:p14="http://schemas.microsoft.com/office/powerpoint/2010/main" val="1778288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1E500EE-8278-8634-B979-F93E1495DD60}"/>
              </a:ext>
            </a:extLst>
          </p:cNvPr>
          <p:cNvSpPr>
            <a:spLocks noGrp="1"/>
          </p:cNvSpPr>
          <p:nvPr>
            <p:ph type="title"/>
          </p:nvPr>
        </p:nvSpPr>
        <p:spPr>
          <a:xfrm>
            <a:off x="457200" y="0"/>
            <a:ext cx="8229600" cy="1284693"/>
          </a:xfrm>
        </p:spPr>
        <p:txBody>
          <a:bodyPr>
            <a:normAutofit fontScale="90000"/>
          </a:bodyPr>
          <a:lstStyle/>
          <a:p>
            <a:br>
              <a:rPr lang="fi-FI" b="1" i="1" dirty="0">
                <a:solidFill>
                  <a:srgbClr val="0C812E"/>
                </a:solidFill>
              </a:rPr>
            </a:br>
            <a:r>
              <a:rPr lang="fi-FI" b="1" i="1" dirty="0">
                <a:solidFill>
                  <a:srgbClr val="0070C0"/>
                </a:solidFill>
              </a:rPr>
              <a:t>Senioreiden harjoitukset 2025</a:t>
            </a:r>
            <a:endParaRPr lang="fi-FI" dirty="0">
              <a:solidFill>
                <a:srgbClr val="0070C0"/>
              </a:solidFill>
            </a:endParaRPr>
          </a:p>
        </p:txBody>
      </p:sp>
      <p:sp>
        <p:nvSpPr>
          <p:cNvPr id="2" name="Alaotsikko 1">
            <a:extLst>
              <a:ext uri="{FF2B5EF4-FFF2-40B4-BE49-F238E27FC236}">
                <a16:creationId xmlns:a16="http://schemas.microsoft.com/office/drawing/2014/main" id="{4B07A581-9E67-B69A-6C04-D5305D8966C8}"/>
              </a:ext>
            </a:extLst>
          </p:cNvPr>
          <p:cNvSpPr>
            <a:spLocks noGrp="1"/>
          </p:cNvSpPr>
          <p:nvPr>
            <p:ph sz="half" idx="1"/>
          </p:nvPr>
        </p:nvSpPr>
        <p:spPr>
          <a:xfrm>
            <a:off x="457200" y="1284693"/>
            <a:ext cx="4038600" cy="4841472"/>
          </a:xfrm>
        </p:spPr>
        <p:txBody>
          <a:bodyPr>
            <a:normAutofit/>
          </a:bodyPr>
          <a:lstStyle/>
          <a:p>
            <a:pPr marL="0" indent="0">
              <a:buNone/>
            </a:pPr>
            <a:endParaRPr lang="fi-FI" sz="2400" dirty="0">
              <a:solidFill>
                <a:srgbClr val="0070C0"/>
              </a:solidFill>
              <a:latin typeface="+mn-lt"/>
            </a:endParaRPr>
          </a:p>
          <a:p>
            <a:pPr>
              <a:buFont typeface="Wingdings" pitchFamily="2" charset="2"/>
              <a:buChar char="§"/>
            </a:pPr>
            <a:r>
              <a:rPr lang="fi-FI" sz="2000" dirty="0">
                <a:solidFill>
                  <a:srgbClr val="0070C0"/>
                </a:solidFill>
              </a:rPr>
              <a:t>Senioreiden </a:t>
            </a:r>
            <a:r>
              <a:rPr lang="fi-FI" sz="2000" dirty="0" err="1">
                <a:solidFill>
                  <a:srgbClr val="0070C0"/>
                </a:solidFill>
              </a:rPr>
              <a:t>harjoituksset</a:t>
            </a:r>
            <a:r>
              <a:rPr lang="fi-FI" sz="2000" dirty="0">
                <a:solidFill>
                  <a:srgbClr val="0070C0"/>
                </a:solidFill>
              </a:rPr>
              <a:t> 2025  </a:t>
            </a:r>
            <a:r>
              <a:rPr lang="fi-FI" sz="2000" dirty="0" err="1">
                <a:solidFill>
                  <a:srgbClr val="0070C0"/>
                </a:solidFill>
                <a:latin typeface="+mn-lt"/>
              </a:rPr>
              <a:t>HeadPro</a:t>
            </a:r>
            <a:r>
              <a:rPr lang="fi-FI" sz="2000" dirty="0">
                <a:solidFill>
                  <a:srgbClr val="0070C0"/>
                </a:solidFill>
                <a:latin typeface="+mn-lt"/>
              </a:rPr>
              <a:t> Niklas Dahlgren </a:t>
            </a:r>
          </a:p>
          <a:p>
            <a:pPr>
              <a:buFont typeface="Wingdings" pitchFamily="2" charset="2"/>
              <a:buChar char="§"/>
            </a:pPr>
            <a:r>
              <a:rPr lang="fi-FI" sz="2000" dirty="0">
                <a:solidFill>
                  <a:srgbClr val="0070C0"/>
                </a:solidFill>
              </a:rPr>
              <a:t>Sisältää 5 harjoituskertaa</a:t>
            </a:r>
          </a:p>
          <a:p>
            <a:pPr>
              <a:buFont typeface="Wingdings" pitchFamily="2" charset="2"/>
              <a:buChar char="§"/>
            </a:pPr>
            <a:r>
              <a:rPr lang="fi-FI" sz="2000" dirty="0">
                <a:solidFill>
                  <a:srgbClr val="0070C0"/>
                </a:solidFill>
                <a:latin typeface="+mn-lt"/>
              </a:rPr>
              <a:t>Sisältö osallistujien mukaan</a:t>
            </a:r>
          </a:p>
          <a:p>
            <a:pPr>
              <a:buFont typeface="Wingdings" pitchFamily="2" charset="2"/>
              <a:buChar char="§"/>
            </a:pPr>
            <a:r>
              <a:rPr lang="fi-FI" sz="2000" dirty="0">
                <a:solidFill>
                  <a:srgbClr val="0070C0"/>
                </a:solidFill>
              </a:rPr>
              <a:t>Ryhmän koko: min 4, </a:t>
            </a:r>
            <a:r>
              <a:rPr lang="fi-FI" sz="2000" dirty="0" err="1">
                <a:solidFill>
                  <a:srgbClr val="0070C0"/>
                </a:solidFill>
              </a:rPr>
              <a:t>max</a:t>
            </a:r>
            <a:r>
              <a:rPr lang="fi-FI" sz="2000" dirty="0">
                <a:solidFill>
                  <a:srgbClr val="0070C0"/>
                </a:solidFill>
              </a:rPr>
              <a:t> 6</a:t>
            </a:r>
          </a:p>
          <a:p>
            <a:pPr>
              <a:buFont typeface="Wingdings" pitchFamily="2" charset="2"/>
              <a:buChar char="§"/>
            </a:pPr>
            <a:r>
              <a:rPr lang="fi-FI" sz="2000" dirty="0">
                <a:solidFill>
                  <a:srgbClr val="0070C0"/>
                </a:solidFill>
                <a:latin typeface="+mn-lt"/>
              </a:rPr>
              <a:t>Opetuspäivät ilmoitetaan myöhemmin</a:t>
            </a:r>
            <a:endParaRPr lang="fi-FI" sz="2000" dirty="0">
              <a:solidFill>
                <a:srgbClr val="0070C0"/>
              </a:solidFill>
            </a:endParaRPr>
          </a:p>
          <a:p>
            <a:pPr>
              <a:buFont typeface="Arial" panose="020B0604020202020204" pitchFamily="34" charset="0"/>
              <a:buChar char="•"/>
            </a:pPr>
            <a:r>
              <a:rPr lang="fi-FI" sz="2000" dirty="0">
                <a:solidFill>
                  <a:srgbClr val="0070C0"/>
                </a:solidFill>
              </a:rPr>
              <a:t>Hinta: 150€</a:t>
            </a:r>
          </a:p>
          <a:p>
            <a:pPr marL="0" indent="0">
              <a:buNone/>
            </a:pPr>
            <a:endParaRPr lang="fi-FI" sz="2000" dirty="0">
              <a:solidFill>
                <a:srgbClr val="0070C0"/>
              </a:solidFill>
              <a:latin typeface="+mn-lt"/>
            </a:endParaRPr>
          </a:p>
          <a:p>
            <a:pPr marL="0" indent="0">
              <a:buNone/>
            </a:pPr>
            <a:r>
              <a:rPr lang="fi-FI" sz="2000" dirty="0">
                <a:solidFill>
                  <a:srgbClr val="0070C0"/>
                </a:solidFill>
                <a:latin typeface="+mn-lt"/>
              </a:rPr>
              <a:t>Ilmoittautuminen: toimisto/Pirkko</a:t>
            </a:r>
            <a:br>
              <a:rPr lang="fi-FI" sz="2000" dirty="0">
                <a:solidFill>
                  <a:srgbClr val="0C812E"/>
                </a:solidFill>
                <a:latin typeface="+mn-lt"/>
              </a:rPr>
            </a:br>
            <a:endParaRPr lang="fi-FI" sz="2000" dirty="0">
              <a:solidFill>
                <a:srgbClr val="0C812E"/>
              </a:solidFill>
              <a:latin typeface="+mn-lt"/>
            </a:endParaRPr>
          </a:p>
        </p:txBody>
      </p:sp>
      <p:pic>
        <p:nvPicPr>
          <p:cNvPr id="7" name="Sisällön paikkamerkki 6">
            <a:extLst>
              <a:ext uri="{FF2B5EF4-FFF2-40B4-BE49-F238E27FC236}">
                <a16:creationId xmlns:a16="http://schemas.microsoft.com/office/drawing/2014/main" id="{709EEB36-B9DC-23DD-5783-8C2CE7094C76}"/>
              </a:ext>
            </a:extLst>
          </p:cNvPr>
          <p:cNvPicPr>
            <a:picLocks noGrp="1" noChangeAspect="1"/>
          </p:cNvPicPr>
          <p:nvPr>
            <p:ph sz="half" idx="2"/>
          </p:nvPr>
        </p:nvPicPr>
        <p:blipFill>
          <a:blip r:embed="rId3"/>
          <a:stretch>
            <a:fillRect/>
          </a:stretch>
        </p:blipFill>
        <p:spPr>
          <a:xfrm>
            <a:off x="5524500" y="2148681"/>
            <a:ext cx="2286000" cy="3429000"/>
          </a:xfrm>
        </p:spPr>
      </p:pic>
    </p:spTree>
    <p:extLst>
      <p:ext uri="{BB962C8B-B14F-4D97-AF65-F5344CB8AC3E}">
        <p14:creationId xmlns:p14="http://schemas.microsoft.com/office/powerpoint/2010/main" val="39401616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A1F7B694-8A96-1A9C-0FE3-D60F0E0335ED}"/>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5518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B5596F7-39C7-6CEB-7A2E-28A688557D93}"/>
              </a:ext>
            </a:extLst>
          </p:cNvPr>
          <p:cNvPicPr>
            <a:picLocks noChangeAspect="1"/>
          </p:cNvPicPr>
          <p:nvPr/>
        </p:nvPicPr>
        <p:blipFill>
          <a:blip r:embed="rId2"/>
          <a:stretch>
            <a:fillRect/>
          </a:stretch>
        </p:blipFill>
        <p:spPr>
          <a:xfrm>
            <a:off x="2667000" y="5431536"/>
            <a:ext cx="3810000" cy="977392"/>
          </a:xfrm>
          <a:prstGeom prst="rect">
            <a:avLst/>
          </a:prstGeom>
        </p:spPr>
      </p:pic>
      <p:sp>
        <p:nvSpPr>
          <p:cNvPr id="6" name="Tekstiruutu 5">
            <a:extLst>
              <a:ext uri="{FF2B5EF4-FFF2-40B4-BE49-F238E27FC236}">
                <a16:creationId xmlns:a16="http://schemas.microsoft.com/office/drawing/2014/main" id="{95734181-5B69-2C71-787F-07900B745017}"/>
              </a:ext>
            </a:extLst>
          </p:cNvPr>
          <p:cNvSpPr txBox="1"/>
          <p:nvPr/>
        </p:nvSpPr>
        <p:spPr>
          <a:xfrm>
            <a:off x="1298448" y="197346"/>
            <a:ext cx="6949440" cy="4801314"/>
          </a:xfrm>
          <a:prstGeom prst="rect">
            <a:avLst/>
          </a:prstGeom>
          <a:noFill/>
        </p:spPr>
        <p:txBody>
          <a:bodyPr wrap="square">
            <a:spAutoFit/>
          </a:bodyPr>
          <a:lstStyle/>
          <a:p>
            <a:r>
              <a:rPr lang="fi-FI" dirty="0">
                <a:solidFill>
                  <a:srgbClr val="0070C0"/>
                </a:solidFill>
              </a:rPr>
              <a:t>Tervetuloa mukaan senioritoimintaan!</a:t>
            </a:r>
          </a:p>
          <a:p>
            <a:endParaRPr lang="fi-FI" dirty="0">
              <a:solidFill>
                <a:srgbClr val="0070C0"/>
              </a:solidFill>
            </a:endParaRPr>
          </a:p>
          <a:p>
            <a:r>
              <a:rPr lang="fi-FI" sz="1800" dirty="0">
                <a:solidFill>
                  <a:srgbClr val="0070C0"/>
                </a:solidFill>
              </a:rPr>
              <a:t>Haluaisin kutsua sinut mukaan senioritoimikuntaan! Olemme aktiivinen ja innostunut porukka, joka järjestää erilaisia tapahtumia ja aktiviteetteja senioreille</a:t>
            </a:r>
            <a:r>
              <a:rPr lang="fi-FI" dirty="0">
                <a:solidFill>
                  <a:srgbClr val="0070C0"/>
                </a:solidFill>
              </a:rPr>
              <a:t> ja jäsenille. </a:t>
            </a:r>
            <a:r>
              <a:rPr lang="fi-FI" sz="1800" dirty="0">
                <a:solidFill>
                  <a:srgbClr val="0070C0"/>
                </a:solidFill>
              </a:rPr>
              <a:t>Toimikuntamme tarvitsee uusia ideoita ja energiaa, ja uskon että sinulla olisi paljon annettavaa ryhmässämme.</a:t>
            </a:r>
          </a:p>
          <a:p>
            <a:endParaRPr lang="fi-FI" sz="1800" dirty="0">
              <a:solidFill>
                <a:srgbClr val="0070C0"/>
              </a:solidFill>
            </a:endParaRPr>
          </a:p>
          <a:p>
            <a:r>
              <a:rPr lang="fi-FI" sz="1800" dirty="0">
                <a:solidFill>
                  <a:srgbClr val="0070C0"/>
                </a:solidFill>
              </a:rPr>
              <a:t>Tule mukaan vaikuttamaan ja tekemään yhdessä senioritoimikunnan toiminnasta entistäkin mielekkäämpää ja monipuolisempaa. Toivotamme sinut lämpimästi tervetulleeksi joukkoomme!</a:t>
            </a:r>
          </a:p>
          <a:p>
            <a:endParaRPr lang="fi-FI" sz="1800" dirty="0">
              <a:solidFill>
                <a:srgbClr val="0070C0"/>
              </a:solidFill>
            </a:endParaRPr>
          </a:p>
          <a:p>
            <a:r>
              <a:rPr lang="fi-FI" sz="1800" dirty="0">
                <a:solidFill>
                  <a:srgbClr val="0070C0"/>
                </a:solidFill>
              </a:rPr>
              <a:t>Jos kiinnostuit ja haluat liittyä mukaan, ota yhteyttä niin kerron lisää toimikunnan toiminnasta ja tulevista tapahtumista.</a:t>
            </a:r>
          </a:p>
          <a:p>
            <a:endParaRPr lang="fi-FI" sz="1800" dirty="0">
              <a:solidFill>
                <a:srgbClr val="0070C0"/>
              </a:solidFill>
            </a:endParaRPr>
          </a:p>
          <a:p>
            <a:r>
              <a:rPr lang="fi-FI" sz="1800" dirty="0">
                <a:solidFill>
                  <a:srgbClr val="0070C0"/>
                </a:solidFill>
              </a:rPr>
              <a:t>Terveisin Pirkko </a:t>
            </a:r>
            <a:r>
              <a:rPr lang="fi-FI" sz="1800" dirty="0" err="1">
                <a:solidFill>
                  <a:srgbClr val="0070C0"/>
                </a:solidFill>
              </a:rPr>
              <a:t>Wigrén</a:t>
            </a:r>
            <a:endParaRPr lang="fi-FI" sz="1800" dirty="0">
              <a:solidFill>
                <a:srgbClr val="0070C0"/>
              </a:solidFill>
            </a:endParaRPr>
          </a:p>
          <a:p>
            <a:r>
              <a:rPr lang="fi-FI" sz="1800" dirty="0">
                <a:solidFill>
                  <a:srgbClr val="0070C0"/>
                </a:solidFill>
                <a:hlinkClick r:id="rId3">
                  <a:extLst>
                    <a:ext uri="{A12FA001-AC4F-418D-AE19-62706E023703}">
                      <ahyp:hlinkClr xmlns:ahyp="http://schemas.microsoft.com/office/drawing/2018/hyperlinkcolor" val="tx"/>
                    </a:ext>
                  </a:extLst>
                </a:hlinkClick>
              </a:rPr>
              <a:t>Pirkko.wigren@gmail.com</a:t>
            </a:r>
            <a:endParaRPr lang="fi-FI" sz="1800" dirty="0">
              <a:solidFill>
                <a:srgbClr val="0070C0"/>
              </a:solidFill>
            </a:endParaRPr>
          </a:p>
          <a:p>
            <a:r>
              <a:rPr lang="fi-FI" sz="1800" dirty="0">
                <a:solidFill>
                  <a:srgbClr val="0070C0"/>
                </a:solidFill>
              </a:rPr>
              <a:t>0407541312</a:t>
            </a:r>
          </a:p>
        </p:txBody>
      </p:sp>
    </p:spTree>
    <p:extLst>
      <p:ext uri="{BB962C8B-B14F-4D97-AF65-F5344CB8AC3E}">
        <p14:creationId xmlns:p14="http://schemas.microsoft.com/office/powerpoint/2010/main" val="3266700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a:extLst>
              <a:ext uri="{FF2B5EF4-FFF2-40B4-BE49-F238E27FC236}">
                <a16:creationId xmlns:a16="http://schemas.microsoft.com/office/drawing/2014/main" id="{0FD5586F-6572-B6F8-91DA-D2F0C242FB84}"/>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0" y="146305"/>
            <a:ext cx="9144000" cy="5570284"/>
          </a:xfrm>
        </p:spPr>
      </p:pic>
      <p:sp>
        <p:nvSpPr>
          <p:cNvPr id="8" name="Tekstiruutu 7">
            <a:extLst>
              <a:ext uri="{FF2B5EF4-FFF2-40B4-BE49-F238E27FC236}">
                <a16:creationId xmlns:a16="http://schemas.microsoft.com/office/drawing/2014/main" id="{1B033966-9918-3AD7-3CD7-47EEA841C752}"/>
              </a:ext>
            </a:extLst>
          </p:cNvPr>
          <p:cNvSpPr txBox="1"/>
          <p:nvPr/>
        </p:nvSpPr>
        <p:spPr>
          <a:xfrm>
            <a:off x="2212848" y="1141411"/>
            <a:ext cx="4590288" cy="3816429"/>
          </a:xfrm>
          <a:prstGeom prst="rect">
            <a:avLst/>
          </a:prstGeom>
          <a:noFill/>
        </p:spPr>
        <p:txBody>
          <a:bodyPr wrap="square">
            <a:spAutoFit/>
          </a:bodyPr>
          <a:lstStyle/>
          <a:p>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fi-FI" sz="2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Senioritoimikunta 2025</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Tapio Aalto</a:t>
            </a: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Tuula </a:t>
            </a:r>
            <a:r>
              <a:rPr lang="fi-FI" sz="2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Fellman</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Kirsti Hyytiäinen</a:t>
            </a: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Yrjö Lampinen</a:t>
            </a: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Jens Olsen</a:t>
            </a: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Bengt Öhman</a:t>
            </a:r>
          </a:p>
          <a:p>
            <a:pPr algn="ct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Pirkko </a:t>
            </a:r>
            <a:r>
              <a:rPr lang="fi-FI" sz="2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Wigrén</a:t>
            </a:r>
            <a:r>
              <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pj</a:t>
            </a:r>
          </a:p>
        </p:txBody>
      </p:sp>
    </p:spTree>
    <p:extLst>
      <p:ext uri="{BB962C8B-B14F-4D97-AF65-F5344CB8AC3E}">
        <p14:creationId xmlns:p14="http://schemas.microsoft.com/office/powerpoint/2010/main" val="576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B152B2F-C795-123F-931E-8C97AB17AE3A}"/>
              </a:ext>
            </a:extLst>
          </p:cNvPr>
          <p:cNvSpPr>
            <a:spLocks noGrp="1"/>
          </p:cNvSpPr>
          <p:nvPr>
            <p:ph type="title"/>
          </p:nvPr>
        </p:nvSpPr>
        <p:spPr/>
        <p:txBody>
          <a:bodyPr>
            <a:normAutofit fontScale="90000"/>
          </a:bodyPr>
          <a:lstStyle/>
          <a:p>
            <a:pPr marL="0" marR="0" lvl="0" indent="0" defTabSz="457200" rtl="0" eaLnBrk="1" fontAlgn="auto" latinLnBrk="0" hangingPunct="1">
              <a:lnSpc>
                <a:spcPct val="90000"/>
              </a:lnSpc>
              <a:spcBef>
                <a:spcPct val="20000"/>
              </a:spcBef>
              <a:spcAft>
                <a:spcPts val="0"/>
              </a:spcAft>
              <a:tabLst/>
              <a:defRPr/>
            </a:pPr>
            <a:r>
              <a:rPr kumimoji="0" lang="fi-FI" sz="4400" b="1" i="1"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Senioritoimikunnan tehtävät</a:t>
            </a:r>
            <a:br>
              <a:rPr kumimoji="0" lang="fi-FI" sz="4400" b="0" i="1" u="none" strike="noStrike" kern="1200" cap="none" spc="0" normalizeH="0" baseline="0" noProof="0" dirty="0">
                <a:ln>
                  <a:noFill/>
                </a:ln>
                <a:solidFill>
                  <a:srgbClr val="0C812E"/>
                </a:solidFill>
                <a:effectLst/>
                <a:uLnTx/>
                <a:uFillTx/>
                <a:latin typeface="Calibri"/>
                <a:ea typeface="+mn-ea"/>
                <a:cs typeface="Arial" panose="020B0604020202020204" pitchFamily="34" charset="0"/>
              </a:rPr>
            </a:br>
            <a:endParaRPr lang="fi-FI" dirty="0"/>
          </a:p>
        </p:txBody>
      </p:sp>
      <p:sp>
        <p:nvSpPr>
          <p:cNvPr id="5" name="Sisällön paikkamerkki 4">
            <a:extLst>
              <a:ext uri="{FF2B5EF4-FFF2-40B4-BE49-F238E27FC236}">
                <a16:creationId xmlns:a16="http://schemas.microsoft.com/office/drawing/2014/main" id="{7C3175A2-E041-60E2-C91C-1DE4AF7E139C}"/>
              </a:ext>
            </a:extLst>
          </p:cNvPr>
          <p:cNvSpPr>
            <a:spLocks noGrp="1"/>
          </p:cNvSpPr>
          <p:nvPr>
            <p:ph sz="half" idx="1"/>
          </p:nvPr>
        </p:nvSpPr>
        <p:spPr>
          <a:xfrm>
            <a:off x="457200" y="1417637"/>
            <a:ext cx="4038600" cy="4708527"/>
          </a:xfrm>
        </p:spPr>
        <p:txBody>
          <a:bodyPr>
            <a:normAutofit fontScale="92500" lnSpcReduction="10000"/>
          </a:bodyPr>
          <a:lstStyle/>
          <a:p>
            <a:pPr>
              <a:buFont typeface="Wingdings" pitchFamily="2" charset="2"/>
              <a:buChar char="§"/>
            </a:pPr>
            <a:r>
              <a:rPr lang="fi-FI" sz="1800" dirty="0">
                <a:solidFill>
                  <a:srgbClr val="0070C0"/>
                </a:solidFill>
                <a:latin typeface="+mn-lt"/>
                <a:cs typeface="Arial" panose="020B0604020202020204" pitchFamily="34" charset="0"/>
              </a:rPr>
              <a:t>Senioritoimikunta suunnittelee golftapahtumia </a:t>
            </a:r>
            <a:r>
              <a:rPr lang="fi-FI" sz="1800" dirty="0" err="1">
                <a:solidFill>
                  <a:srgbClr val="0070C0"/>
                </a:solidFill>
                <a:latin typeface="+mn-lt"/>
                <a:cs typeface="Arial" panose="020B0604020202020204" pitchFamily="34" charset="0"/>
              </a:rPr>
              <a:t>Nordcenterin</a:t>
            </a:r>
            <a:r>
              <a:rPr lang="fi-FI" sz="1800" dirty="0">
                <a:solidFill>
                  <a:srgbClr val="0070C0"/>
                </a:solidFill>
                <a:latin typeface="+mn-lt"/>
                <a:cs typeface="Arial" panose="020B0604020202020204" pitchFamily="34" charset="0"/>
              </a:rPr>
              <a:t> senioreille ja kaikille seuran jäsenille. Seniorikapteeni toimii toimikunnan puheenjohtajana.</a:t>
            </a:r>
          </a:p>
          <a:p>
            <a:pPr marL="342900" marR="0" lvl="0" indent="-342900" algn="l" defTabSz="457200" rtl="0" eaLnBrk="1" fontAlgn="auto" latinLnBrk="0" hangingPunct="1">
              <a:lnSpc>
                <a:spcPct val="100000"/>
              </a:lnSpc>
              <a:spcBef>
                <a:spcPct val="20000"/>
              </a:spcBef>
              <a:spcAft>
                <a:spcPts val="0"/>
              </a:spcAft>
              <a:buClr>
                <a:srgbClr val="0C812E"/>
              </a:buClr>
              <a:buSzTx/>
              <a:buFont typeface="Wingdings" pitchFamily="2" charset="2"/>
              <a:buChar char="§"/>
              <a:tabLst/>
              <a:defRPr/>
            </a:pPr>
            <a:r>
              <a:rPr kumimoji="0" lang="fi-FI"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Toimikunnan tehtävänä on järjestää sisäisiä ja ulkoisia golftapahtumia,  kuten seuraotteluja muiden golfklubien kanssa.</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fi-FI"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Aktivoida seniorijäseniä osallistumaan senioritapahtumiin.</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fi-FI"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Järjestää kauden aikana valmennuksia senioreille seuran valmentajien kanssa.</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fi-FI"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Suunnitella ja tarjota golfmatkoja.</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r>
              <a:rPr kumimoji="0" lang="fi-FI"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Edistää hyvää golfkulttuuria, yhteisöllisyyttä ja positiivista klubihenkeä  </a:t>
            </a:r>
            <a:r>
              <a:rPr kumimoji="0" lang="fi-FI" sz="1800" b="0" i="0" u="none" strike="noStrike" kern="1200" cap="none" spc="0" normalizeH="0" baseline="0" noProof="0" dirty="0" err="1">
                <a:ln>
                  <a:noFill/>
                </a:ln>
                <a:solidFill>
                  <a:srgbClr val="0070C0"/>
                </a:solidFill>
                <a:effectLst/>
                <a:uLnTx/>
                <a:uFillTx/>
                <a:latin typeface="Calibri"/>
                <a:ea typeface="+mn-ea"/>
                <a:cs typeface="Arial" panose="020B0604020202020204" pitchFamily="34" charset="0"/>
              </a:rPr>
              <a:t>Nordcenterissä</a:t>
            </a:r>
            <a:r>
              <a:rPr kumimoji="0" lang="fi-FI" sz="1800" b="0"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a:t>
            </a:r>
            <a:endParaRPr lang="fi-FI" sz="1800" dirty="0">
              <a:solidFill>
                <a:srgbClr val="0070C0"/>
              </a:solidFill>
              <a:latin typeface="+mn-lt"/>
              <a:cs typeface="Arial" panose="020B0604020202020204" pitchFamily="34" charset="0"/>
            </a:endParaRPr>
          </a:p>
          <a:p>
            <a:endParaRPr lang="fi-FI" dirty="0"/>
          </a:p>
        </p:txBody>
      </p:sp>
      <p:pic>
        <p:nvPicPr>
          <p:cNvPr id="7" name="Sisällön paikkamerkki 6">
            <a:extLst>
              <a:ext uri="{FF2B5EF4-FFF2-40B4-BE49-F238E27FC236}">
                <a16:creationId xmlns:a16="http://schemas.microsoft.com/office/drawing/2014/main" id="{A3946A9F-7DDB-CA9B-C5DE-63F024AA0C85}"/>
              </a:ext>
            </a:extLst>
          </p:cNvPr>
          <p:cNvPicPr>
            <a:picLocks noGrp="1" noChangeAspect="1"/>
          </p:cNvPicPr>
          <p:nvPr>
            <p:ph sz="half" idx="2"/>
          </p:nvPr>
        </p:nvPicPr>
        <p:blipFill>
          <a:blip r:embed="rId3"/>
          <a:stretch>
            <a:fillRect/>
          </a:stretch>
        </p:blipFill>
        <p:spPr>
          <a:xfrm>
            <a:off x="4919472" y="1417636"/>
            <a:ext cx="3266607" cy="4708527"/>
          </a:xfrm>
          <a:prstGeom prst="rect">
            <a:avLst/>
          </a:prstGeom>
        </p:spPr>
      </p:pic>
    </p:spTree>
    <p:extLst>
      <p:ext uri="{BB962C8B-B14F-4D97-AF65-F5344CB8AC3E}">
        <p14:creationId xmlns:p14="http://schemas.microsoft.com/office/powerpoint/2010/main" val="39492423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3040152F-910C-FF26-FA4C-7316E44DC593}"/>
              </a:ext>
            </a:extLst>
          </p:cNvPr>
          <p:cNvSpPr>
            <a:spLocks noGrp="1"/>
          </p:cNvSpPr>
          <p:nvPr>
            <p:ph type="subTitle" idx="1"/>
          </p:nvPr>
        </p:nvSpPr>
        <p:spPr>
          <a:xfrm>
            <a:off x="522979" y="1528561"/>
            <a:ext cx="7761125" cy="4678158"/>
          </a:xfrm>
        </p:spPr>
        <p:txBody>
          <a:bodyPr/>
          <a:lstStyle/>
          <a:p>
            <a:r>
              <a:rPr lang="fi-FI" sz="2800" dirty="0" err="1">
                <a:solidFill>
                  <a:srgbClr val="0070C0"/>
                </a:solidFill>
                <a:latin typeface="+mn-lt"/>
              </a:rPr>
              <a:t>Pariscramblet</a:t>
            </a:r>
            <a:r>
              <a:rPr lang="fi-FI" sz="2800" dirty="0">
                <a:solidFill>
                  <a:srgbClr val="0070C0"/>
                </a:solidFill>
                <a:latin typeface="+mn-lt"/>
              </a:rPr>
              <a:t> 28.4. ja 5.5.</a:t>
            </a:r>
          </a:p>
          <a:p>
            <a:r>
              <a:rPr lang="fi-FI" sz="2800" dirty="0">
                <a:solidFill>
                  <a:srgbClr val="0070C0"/>
                </a:solidFill>
                <a:latin typeface="+mn-lt"/>
              </a:rPr>
              <a:t>Viikkokisa 12.5. -29.9.</a:t>
            </a:r>
          </a:p>
          <a:p>
            <a:r>
              <a:rPr lang="fi-FI" sz="2800" dirty="0">
                <a:solidFill>
                  <a:srgbClr val="0070C0"/>
                </a:solidFill>
                <a:latin typeface="+mn-lt"/>
              </a:rPr>
              <a:t>Lippukilpailu 7.6.</a:t>
            </a:r>
          </a:p>
          <a:p>
            <a:r>
              <a:rPr lang="fi-FI" sz="2800" dirty="0">
                <a:solidFill>
                  <a:srgbClr val="0070C0"/>
                </a:solidFill>
                <a:latin typeface="+mn-lt"/>
              </a:rPr>
              <a:t>Seuraottelut kesä- syyskuu</a:t>
            </a:r>
          </a:p>
          <a:p>
            <a:r>
              <a:rPr lang="fi-FI" sz="2800" dirty="0" err="1">
                <a:solidFill>
                  <a:srgbClr val="0070C0"/>
                </a:solidFill>
                <a:latin typeface="+mn-lt"/>
              </a:rPr>
              <a:t>Ryder</a:t>
            </a:r>
            <a:r>
              <a:rPr lang="fi-FI" sz="2800" dirty="0">
                <a:solidFill>
                  <a:srgbClr val="0070C0"/>
                </a:solidFill>
                <a:latin typeface="+mn-lt"/>
              </a:rPr>
              <a:t> Cup 10.7. ja 15.7.</a:t>
            </a:r>
          </a:p>
          <a:p>
            <a:r>
              <a:rPr lang="fi-FI" sz="2800" dirty="0" err="1">
                <a:solidFill>
                  <a:srgbClr val="0070C0"/>
                </a:solidFill>
                <a:latin typeface="+mn-lt"/>
              </a:rPr>
              <a:t>Ystävyysscramble</a:t>
            </a:r>
            <a:r>
              <a:rPr lang="fi-FI" sz="2800" dirty="0">
                <a:solidFill>
                  <a:srgbClr val="0070C0"/>
                </a:solidFill>
                <a:latin typeface="+mn-lt"/>
              </a:rPr>
              <a:t> </a:t>
            </a:r>
            <a:r>
              <a:rPr lang="fi-FI" sz="2800" dirty="0" err="1">
                <a:solidFill>
                  <a:srgbClr val="0070C0"/>
                </a:solidFill>
                <a:latin typeface="+mn-lt"/>
              </a:rPr>
              <a:t>by</a:t>
            </a:r>
            <a:r>
              <a:rPr lang="fi-FI" sz="2800" dirty="0">
                <a:solidFill>
                  <a:srgbClr val="0070C0"/>
                </a:solidFill>
                <a:latin typeface="+mn-lt"/>
              </a:rPr>
              <a:t> </a:t>
            </a:r>
            <a:r>
              <a:rPr lang="fi-FI" sz="2800" dirty="0" err="1">
                <a:solidFill>
                  <a:srgbClr val="0070C0"/>
                </a:solidFill>
                <a:latin typeface="+mn-lt"/>
              </a:rPr>
              <a:t>Matrix</a:t>
            </a:r>
            <a:r>
              <a:rPr lang="fi-FI" sz="2800" dirty="0">
                <a:solidFill>
                  <a:srgbClr val="0070C0"/>
                </a:solidFill>
                <a:latin typeface="+mn-lt"/>
              </a:rPr>
              <a:t> golfmatkat 25.7.</a:t>
            </a:r>
          </a:p>
          <a:p>
            <a:r>
              <a:rPr lang="fi-FI" sz="2800" dirty="0">
                <a:solidFill>
                  <a:srgbClr val="0070C0"/>
                </a:solidFill>
                <a:latin typeface="+mn-lt"/>
              </a:rPr>
              <a:t>Senioreiden treenit kesä-heinäkuu</a:t>
            </a:r>
          </a:p>
          <a:p>
            <a:r>
              <a:rPr lang="fi-FI" sz="2800" dirty="0">
                <a:solidFill>
                  <a:srgbClr val="0070C0"/>
                </a:solidFill>
                <a:latin typeface="+mn-lt"/>
              </a:rPr>
              <a:t>Jäsenmatka tulossa syksyllä</a:t>
            </a:r>
          </a:p>
          <a:p>
            <a:endParaRPr lang="fi-FI" dirty="0"/>
          </a:p>
          <a:p>
            <a:endParaRPr lang="fi-FI" dirty="0"/>
          </a:p>
        </p:txBody>
      </p:sp>
      <p:sp>
        <p:nvSpPr>
          <p:cNvPr id="3" name="Tekstin paikkamerkki 2">
            <a:extLst>
              <a:ext uri="{FF2B5EF4-FFF2-40B4-BE49-F238E27FC236}">
                <a16:creationId xmlns:a16="http://schemas.microsoft.com/office/drawing/2014/main" id="{F19C1EC9-5BC0-D9B9-2CB1-365D22B306AE}"/>
              </a:ext>
            </a:extLst>
          </p:cNvPr>
          <p:cNvSpPr>
            <a:spLocks noGrp="1"/>
          </p:cNvSpPr>
          <p:nvPr>
            <p:ph type="body" sz="quarter" idx="10"/>
          </p:nvPr>
        </p:nvSpPr>
        <p:spPr/>
        <p:txBody>
          <a:bodyPr/>
          <a:lstStyle/>
          <a:p>
            <a:pPr algn="ctr"/>
            <a:r>
              <a:rPr lang="fi-FI" b="1" dirty="0">
                <a:solidFill>
                  <a:srgbClr val="0070C0"/>
                </a:solidFill>
                <a:latin typeface="+mn-lt"/>
              </a:rPr>
              <a:t>Kauden 2025 Tapahtumat</a:t>
            </a:r>
          </a:p>
        </p:txBody>
      </p:sp>
    </p:spTree>
    <p:extLst>
      <p:ext uri="{BB962C8B-B14F-4D97-AF65-F5344CB8AC3E}">
        <p14:creationId xmlns:p14="http://schemas.microsoft.com/office/powerpoint/2010/main" val="220332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60E343-6CE3-68F3-D0F9-FACAB96B5B0A}"/>
              </a:ext>
            </a:extLst>
          </p:cNvPr>
          <p:cNvSpPr>
            <a:spLocks noGrp="1"/>
          </p:cNvSpPr>
          <p:nvPr>
            <p:ph type="title"/>
          </p:nvPr>
        </p:nvSpPr>
        <p:spPr/>
        <p:txBody>
          <a:bodyPr/>
          <a:lstStyle/>
          <a:p>
            <a:r>
              <a:rPr lang="fi-FI" b="1" i="1" dirty="0" err="1">
                <a:solidFill>
                  <a:srgbClr val="0070C0"/>
                </a:solidFill>
              </a:rPr>
              <a:t>Pariscramblet</a:t>
            </a:r>
            <a:r>
              <a:rPr lang="fi-FI" b="1" i="1" dirty="0">
                <a:solidFill>
                  <a:srgbClr val="0070C0"/>
                </a:solidFill>
              </a:rPr>
              <a:t> 28.4. ja 5.5.</a:t>
            </a:r>
          </a:p>
        </p:txBody>
      </p:sp>
      <p:sp>
        <p:nvSpPr>
          <p:cNvPr id="4" name="Sisällön paikkamerkki 3">
            <a:extLst>
              <a:ext uri="{FF2B5EF4-FFF2-40B4-BE49-F238E27FC236}">
                <a16:creationId xmlns:a16="http://schemas.microsoft.com/office/drawing/2014/main" id="{45B35557-C6A9-55D6-3162-349C28DDF302}"/>
              </a:ext>
            </a:extLst>
          </p:cNvPr>
          <p:cNvSpPr>
            <a:spLocks noGrp="1"/>
          </p:cNvSpPr>
          <p:nvPr>
            <p:ph sz="half" idx="2"/>
          </p:nvPr>
        </p:nvSpPr>
        <p:spPr/>
        <p:txBody>
          <a:bodyPr>
            <a:normAutofit fontScale="70000" lnSpcReduction="20000"/>
          </a:bodyPr>
          <a:lstStyle/>
          <a:p>
            <a:pPr marL="0" indent="0">
              <a:buClr>
                <a:srgbClr val="0070C0"/>
              </a:buClr>
              <a:buNone/>
            </a:pPr>
            <a:r>
              <a:rPr lang="fi-FI" dirty="0" err="1">
                <a:solidFill>
                  <a:srgbClr val="0070C0"/>
                </a:solidFill>
                <a:cs typeface="Arial" panose="020B0604020202020204" pitchFamily="34" charset="0"/>
              </a:rPr>
              <a:t>Pariscramblekisa</a:t>
            </a:r>
            <a:r>
              <a:rPr lang="fi-FI" dirty="0">
                <a:solidFill>
                  <a:srgbClr val="0070C0"/>
                </a:solidFill>
                <a:cs typeface="Arial" panose="020B0604020202020204" pitchFamily="34" charset="0"/>
              </a:rPr>
              <a:t> pelataan </a:t>
            </a:r>
            <a:r>
              <a:rPr lang="fi-FI" dirty="0" err="1">
                <a:solidFill>
                  <a:srgbClr val="0070C0"/>
                </a:solidFill>
                <a:cs typeface="Arial" panose="020B0604020202020204" pitchFamily="34" charset="0"/>
              </a:rPr>
              <a:t>Freamilla</a:t>
            </a:r>
            <a:r>
              <a:rPr lang="fi-FI" dirty="0">
                <a:solidFill>
                  <a:srgbClr val="0070C0"/>
                </a:solidFill>
                <a:cs typeface="Arial" panose="020B0604020202020204" pitchFamily="34" charset="0"/>
              </a:rPr>
              <a:t> 28.4. ja ja Benzillä 5.5. perättäislähtöinä alkaen klo 10.00</a:t>
            </a:r>
          </a:p>
          <a:p>
            <a:pPr>
              <a:buClr>
                <a:srgbClr val="0070C0"/>
              </a:buClr>
              <a:buFont typeface="Wingdings" pitchFamily="2" charset="2"/>
              <a:buChar char="§"/>
            </a:pPr>
            <a:r>
              <a:rPr lang="fi-FI" dirty="0">
                <a:solidFill>
                  <a:srgbClr val="0070C0"/>
                </a:solidFill>
                <a:cs typeface="Arial" panose="020B0604020202020204" pitchFamily="34" charset="0"/>
              </a:rPr>
              <a:t>Pelaajat saavat muodostaa parin haluamansa pelikaverin kanssa tai vastaanotossa valitaan pari.</a:t>
            </a:r>
          </a:p>
          <a:p>
            <a:pPr>
              <a:buClr>
                <a:srgbClr val="0070C0"/>
              </a:buClr>
              <a:buFont typeface="Wingdings" pitchFamily="2" charset="2"/>
              <a:buChar char="§"/>
            </a:pPr>
            <a:r>
              <a:rPr lang="fi-FI" dirty="0">
                <a:solidFill>
                  <a:srgbClr val="0070C0"/>
                </a:solidFill>
                <a:cs typeface="Arial" panose="020B0604020202020204" pitchFamily="34" charset="0"/>
              </a:rPr>
              <a:t>Samaa paria ei voi valita molempiin kisoihin.</a:t>
            </a:r>
          </a:p>
          <a:p>
            <a:pPr>
              <a:buClr>
                <a:srgbClr val="0070C0"/>
              </a:buClr>
              <a:buFont typeface="Wingdings" pitchFamily="2" charset="2"/>
              <a:buChar char="§"/>
            </a:pPr>
            <a:r>
              <a:rPr lang="fi-FI" dirty="0">
                <a:solidFill>
                  <a:srgbClr val="0070C0"/>
                </a:solidFill>
                <a:cs typeface="Arial" panose="020B0604020202020204" pitchFamily="34" charset="0"/>
              </a:rPr>
              <a:t>Kolme parasta paria palkitaan lounaslipukkeilla molemmissa kisoissa, jos osallistujia on vähintään 10 paria. Jos pareja on 5-9, palkitaan kaksi paria ja jos alle 4 paria, lounaslipukkeet saa yksi pari.</a:t>
            </a:r>
          </a:p>
          <a:p>
            <a:endParaRPr lang="fi-FI" dirty="0"/>
          </a:p>
        </p:txBody>
      </p:sp>
      <p:pic>
        <p:nvPicPr>
          <p:cNvPr id="6" name="Sisällön paikkamerkki 5">
            <a:extLst>
              <a:ext uri="{FF2B5EF4-FFF2-40B4-BE49-F238E27FC236}">
                <a16:creationId xmlns:a16="http://schemas.microsoft.com/office/drawing/2014/main" id="{0D126548-749C-E48C-788C-6BE6169D5897}"/>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877084" y="1600200"/>
            <a:ext cx="3198831" cy="4525963"/>
          </a:xfrm>
          <a:prstGeom prst="rect">
            <a:avLst/>
          </a:prstGeom>
        </p:spPr>
      </p:pic>
    </p:spTree>
    <p:extLst>
      <p:ext uri="{BB962C8B-B14F-4D97-AF65-F5344CB8AC3E}">
        <p14:creationId xmlns:p14="http://schemas.microsoft.com/office/powerpoint/2010/main" val="145741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66E27E-F326-FE2C-3CA9-8BDA776D5E1C}"/>
              </a:ext>
            </a:extLst>
          </p:cNvPr>
          <p:cNvSpPr>
            <a:spLocks noGrp="1"/>
          </p:cNvSpPr>
          <p:nvPr>
            <p:ph type="title"/>
          </p:nvPr>
        </p:nvSpPr>
        <p:spPr>
          <a:xfrm>
            <a:off x="457200" y="1"/>
            <a:ext cx="8229600" cy="859536"/>
          </a:xfrm>
        </p:spPr>
        <p:txBody>
          <a:bodyPr>
            <a:normAutofit fontScale="90000"/>
          </a:bodyPr>
          <a:lstStyle/>
          <a:p>
            <a:r>
              <a:rPr lang="fi-FI" sz="3600" b="1" i="1" dirty="0">
                <a:solidFill>
                  <a:srgbClr val="0070C0"/>
                </a:solidFill>
              </a:rPr>
              <a:t>Viikkokilpailu 12.5. - 29.9. alk. klo 9.00/10.00 </a:t>
            </a:r>
          </a:p>
        </p:txBody>
      </p:sp>
      <p:sp>
        <p:nvSpPr>
          <p:cNvPr id="4" name="Sisällön paikkamerkki 3">
            <a:extLst>
              <a:ext uri="{FF2B5EF4-FFF2-40B4-BE49-F238E27FC236}">
                <a16:creationId xmlns:a16="http://schemas.microsoft.com/office/drawing/2014/main" id="{1E53E841-104D-BB9E-FA45-43EC44FA5C1C}"/>
              </a:ext>
            </a:extLst>
          </p:cNvPr>
          <p:cNvSpPr>
            <a:spLocks noGrp="1"/>
          </p:cNvSpPr>
          <p:nvPr>
            <p:ph sz="half" idx="2"/>
          </p:nvPr>
        </p:nvSpPr>
        <p:spPr>
          <a:xfrm>
            <a:off x="4572000" y="859537"/>
            <a:ext cx="4114800" cy="5789236"/>
          </a:xfrm>
        </p:spPr>
        <p:txBody>
          <a:bodyPr>
            <a:noAutofit/>
          </a:bodyPr>
          <a:lstStyle/>
          <a:p>
            <a:pPr marL="0" lvl="0" indent="0">
              <a:lnSpc>
                <a:spcPct val="110000"/>
              </a:lnSpc>
              <a:buClr>
                <a:srgbClr val="0070C0"/>
              </a:buClr>
              <a:buSzPct val="50000"/>
              <a:buNone/>
            </a:pPr>
            <a:r>
              <a:rPr lang="fi-FI" sz="1800" b="1" dirty="0">
                <a:solidFill>
                  <a:srgbClr val="0070C0"/>
                </a:solidFill>
                <a:cs typeface="Arial" panose="020B0604020202020204" pitchFamily="34" charset="0"/>
              </a:rPr>
              <a:t>Sarjat: </a:t>
            </a:r>
            <a:r>
              <a:rPr lang="fi-FI" sz="1800" dirty="0">
                <a:solidFill>
                  <a:srgbClr val="0070C0"/>
                </a:solidFill>
                <a:cs typeface="Arial" panose="020B0604020202020204" pitchFamily="34" charset="0"/>
              </a:rPr>
              <a:t>Naiset, Miehet, valinnainen tii</a:t>
            </a:r>
          </a:p>
          <a:p>
            <a:pPr marL="0" indent="0">
              <a:lnSpc>
                <a:spcPct val="110000"/>
              </a:lnSpc>
              <a:buClr>
                <a:srgbClr val="0070C0"/>
              </a:buClr>
              <a:buSzPct val="50000"/>
              <a:buNone/>
            </a:pPr>
            <a:r>
              <a:rPr lang="fi-FI" sz="1800" b="1" dirty="0">
                <a:solidFill>
                  <a:srgbClr val="0070C0"/>
                </a:solidFill>
                <a:cs typeface="Arial" panose="020B0604020202020204" pitchFamily="34" charset="0"/>
              </a:rPr>
              <a:t>Pelimuodot:  </a:t>
            </a:r>
            <a:r>
              <a:rPr lang="fi-FI" sz="1800" dirty="0">
                <a:solidFill>
                  <a:srgbClr val="0070C0"/>
                </a:solidFill>
                <a:cs typeface="Arial" panose="020B0604020202020204" pitchFamily="34" charset="0"/>
              </a:rPr>
              <a:t>PB ja tasoituksellinen 	lyöntipeli (</a:t>
            </a:r>
            <a:r>
              <a:rPr lang="fi-FI" sz="1800" dirty="0" err="1">
                <a:solidFill>
                  <a:srgbClr val="0070C0"/>
                </a:solidFill>
                <a:cs typeface="Arial" panose="020B0604020202020204" pitchFamily="34" charset="0"/>
              </a:rPr>
              <a:t>max</a:t>
            </a:r>
            <a:r>
              <a:rPr lang="fi-FI" sz="1800" dirty="0">
                <a:solidFill>
                  <a:srgbClr val="0070C0"/>
                </a:solidFill>
                <a:cs typeface="Arial" panose="020B0604020202020204" pitchFamily="34" charset="0"/>
              </a:rPr>
              <a:t> tuplapar+1)	</a:t>
            </a:r>
          </a:p>
          <a:p>
            <a:pPr marL="0" indent="0">
              <a:lnSpc>
                <a:spcPct val="110000"/>
              </a:lnSpc>
              <a:buClr>
                <a:srgbClr val="0070C0"/>
              </a:buClr>
              <a:buSzPct val="50000"/>
              <a:buNone/>
            </a:pPr>
            <a:r>
              <a:rPr lang="fi-FI" sz="1800" dirty="0">
                <a:solidFill>
                  <a:srgbClr val="0070C0"/>
                </a:solidFill>
                <a:cs typeface="Arial" panose="020B0604020202020204" pitchFamily="34" charset="0"/>
              </a:rPr>
              <a:t> 	</a:t>
            </a:r>
            <a:r>
              <a:rPr lang="fi-FI" sz="1800" dirty="0" err="1">
                <a:solidFill>
                  <a:srgbClr val="0070C0"/>
                </a:solidFill>
                <a:cs typeface="Arial" panose="020B0604020202020204" pitchFamily="34" charset="0"/>
              </a:rPr>
              <a:t>Scrachkisa</a:t>
            </a:r>
            <a:r>
              <a:rPr lang="fi-FI" sz="1800" dirty="0">
                <a:solidFill>
                  <a:srgbClr val="0070C0"/>
                </a:solidFill>
                <a:cs typeface="Arial" panose="020B0604020202020204" pitchFamily="34" charset="0"/>
              </a:rPr>
              <a:t> erikseen läpi kauden</a:t>
            </a:r>
          </a:p>
          <a:p>
            <a:pPr marL="0" lvl="0" indent="0">
              <a:lnSpc>
                <a:spcPct val="110000"/>
              </a:lnSpc>
              <a:buClr>
                <a:srgbClr val="0070C0"/>
              </a:buClr>
              <a:buSzPct val="50000"/>
              <a:buNone/>
            </a:pPr>
            <a:r>
              <a:rPr lang="fi-FI" sz="1800" b="1" dirty="0">
                <a:solidFill>
                  <a:srgbClr val="0070C0"/>
                </a:solidFill>
                <a:cs typeface="Arial" panose="020B0604020202020204" pitchFamily="34" charset="0"/>
              </a:rPr>
              <a:t>Osallistumismaksu: </a:t>
            </a:r>
            <a:r>
              <a:rPr lang="fi-FI" sz="1800" dirty="0">
                <a:solidFill>
                  <a:srgbClr val="0070C0"/>
                </a:solidFill>
                <a:cs typeface="Arial" panose="020B0604020202020204" pitchFamily="34" charset="0"/>
              </a:rPr>
              <a:t>5 € / hlö, 	Lounastapaamisissa 12 €/hlö</a:t>
            </a:r>
          </a:p>
          <a:p>
            <a:pPr marL="0" lvl="0" indent="0">
              <a:lnSpc>
                <a:spcPct val="110000"/>
              </a:lnSpc>
              <a:buClr>
                <a:srgbClr val="0070C0"/>
              </a:buClr>
              <a:buSzPct val="50000"/>
              <a:buNone/>
            </a:pPr>
            <a:r>
              <a:rPr lang="fi-FI" sz="1800" b="1" dirty="0">
                <a:solidFill>
                  <a:srgbClr val="0070C0"/>
                </a:solidFill>
                <a:cs typeface="Arial" panose="020B0604020202020204" pitchFamily="34" charset="0"/>
              </a:rPr>
              <a:t>Ilmoittautuminen:</a:t>
            </a:r>
            <a:r>
              <a:rPr lang="fi-FI" sz="1800" dirty="0">
                <a:solidFill>
                  <a:srgbClr val="0070C0"/>
                </a:solidFill>
                <a:cs typeface="Arial" panose="020B0604020202020204" pitchFamily="34" charset="0"/>
              </a:rPr>
              <a:t> perjantai-iltaan mennessä. Jos ilmoittaudutaan myöhässä, sijoitetaan pelaaja aina viimeiseen peliryhmään tai perustetaan uusi ryhmä, jossa pelaajia tulee olla vähintään kaksi.</a:t>
            </a:r>
          </a:p>
          <a:p>
            <a:pPr marL="0" indent="0">
              <a:lnSpc>
                <a:spcPct val="110000"/>
              </a:lnSpc>
              <a:buClr>
                <a:srgbClr val="0070C0"/>
              </a:buClr>
              <a:buSzPct val="50000"/>
              <a:buNone/>
            </a:pPr>
            <a:r>
              <a:rPr lang="fi-FI" sz="1800" b="1" dirty="0">
                <a:solidFill>
                  <a:srgbClr val="0070C0"/>
                </a:solidFill>
                <a:cs typeface="Arial" panose="020B0604020202020204" pitchFamily="34" charset="0"/>
              </a:rPr>
              <a:t>Erillisen aikataulun mukaisesti </a:t>
            </a:r>
            <a:r>
              <a:rPr lang="fi-FI" sz="1800" dirty="0">
                <a:solidFill>
                  <a:srgbClr val="0070C0"/>
                </a:solidFill>
                <a:cs typeface="Arial" panose="020B0604020202020204" pitchFamily="34" charset="0"/>
              </a:rPr>
              <a:t>edetään läpi kauden. Naiset pelaavat kerran kuussa </a:t>
            </a:r>
            <a:r>
              <a:rPr lang="fi-FI" sz="1800" dirty="0" err="1">
                <a:solidFill>
                  <a:srgbClr val="0070C0"/>
                </a:solidFill>
                <a:cs typeface="Arial" panose="020B0604020202020204" pitchFamily="34" charset="0"/>
              </a:rPr>
              <a:t>Freamia</a:t>
            </a:r>
            <a:r>
              <a:rPr lang="fi-FI" sz="1800" dirty="0">
                <a:solidFill>
                  <a:srgbClr val="0070C0"/>
                </a:solidFill>
                <a:cs typeface="Arial" panose="020B0604020202020204" pitchFamily="34" charset="0"/>
              </a:rPr>
              <a:t>, miehet 2 kertaa. Kerran kuussa kaikille  tasoituksellinen lyöntipeli, muuten </a:t>
            </a:r>
            <a:r>
              <a:rPr lang="fi-FI" sz="1800" dirty="0" err="1">
                <a:solidFill>
                  <a:srgbClr val="0070C0"/>
                </a:solidFill>
                <a:cs typeface="Arial" panose="020B0604020202020204" pitchFamily="34" charset="0"/>
              </a:rPr>
              <a:t>pistebogey</a:t>
            </a:r>
            <a:r>
              <a:rPr lang="fi-FI" sz="1800" dirty="0">
                <a:solidFill>
                  <a:srgbClr val="0070C0"/>
                </a:solidFill>
                <a:cs typeface="Arial" panose="020B0604020202020204" pitchFamily="34" charset="0"/>
              </a:rPr>
              <a:t>.</a:t>
            </a:r>
          </a:p>
          <a:p>
            <a:pPr marL="0" indent="0">
              <a:lnSpc>
                <a:spcPct val="110000"/>
              </a:lnSpc>
              <a:buClr>
                <a:srgbClr val="0070C0"/>
              </a:buClr>
              <a:buSzPct val="50000"/>
              <a:buNone/>
            </a:pPr>
            <a:r>
              <a:rPr lang="fi-FI" sz="1800" b="1" dirty="0">
                <a:solidFill>
                  <a:srgbClr val="0070C0"/>
                </a:solidFill>
                <a:cs typeface="Arial" panose="020B0604020202020204" pitchFamily="34" charset="0"/>
              </a:rPr>
              <a:t>Yhteislähtö</a:t>
            </a:r>
            <a:r>
              <a:rPr lang="fi-FI" sz="1800" dirty="0">
                <a:solidFill>
                  <a:srgbClr val="0070C0"/>
                </a:solidFill>
                <a:cs typeface="Arial" panose="020B0604020202020204" pitchFamily="34" charset="0"/>
              </a:rPr>
              <a:t> kerran kuussa lounaineen.</a:t>
            </a:r>
            <a:endParaRPr lang="fi-FI" sz="1800" dirty="0">
              <a:solidFill>
                <a:srgbClr val="0070C0"/>
              </a:solidFill>
            </a:endParaRPr>
          </a:p>
        </p:txBody>
      </p:sp>
      <p:pic>
        <p:nvPicPr>
          <p:cNvPr id="3" name="Sisällön paikkamerkki 2">
            <a:extLst>
              <a:ext uri="{FF2B5EF4-FFF2-40B4-BE49-F238E27FC236}">
                <a16:creationId xmlns:a16="http://schemas.microsoft.com/office/drawing/2014/main" id="{5519B57E-BDE0-328C-7A5B-6079DD72443E}"/>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640080" y="1335024"/>
            <a:ext cx="3435835" cy="4791139"/>
          </a:xfrm>
          <a:prstGeom prst="rect">
            <a:avLst/>
          </a:prstGeom>
        </p:spPr>
      </p:pic>
    </p:spTree>
    <p:extLst>
      <p:ext uri="{BB962C8B-B14F-4D97-AF65-F5344CB8AC3E}">
        <p14:creationId xmlns:p14="http://schemas.microsoft.com/office/powerpoint/2010/main" val="3929780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14D5F4-2C56-A484-999D-30AFA2BA8B8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0457C58-359B-7787-04BA-D1800E5BFD64}"/>
              </a:ext>
            </a:extLst>
          </p:cNvPr>
          <p:cNvSpPr>
            <a:spLocks noGrp="1"/>
          </p:cNvSpPr>
          <p:nvPr>
            <p:ph sz="half" idx="1"/>
          </p:nvPr>
        </p:nvSpPr>
        <p:spPr/>
        <p:txBody>
          <a:bodyPr/>
          <a:lstStyle/>
          <a:p>
            <a:endParaRPr lang="fi-FI"/>
          </a:p>
        </p:txBody>
      </p:sp>
      <p:sp>
        <p:nvSpPr>
          <p:cNvPr id="4" name="Sisällön paikkamerkki 3">
            <a:extLst>
              <a:ext uri="{FF2B5EF4-FFF2-40B4-BE49-F238E27FC236}">
                <a16:creationId xmlns:a16="http://schemas.microsoft.com/office/drawing/2014/main" id="{D6BDE2A5-868E-FCD8-6111-17A08E99A3A4}"/>
              </a:ext>
            </a:extLst>
          </p:cNvPr>
          <p:cNvSpPr>
            <a:spLocks noGrp="1"/>
          </p:cNvSpPr>
          <p:nvPr>
            <p:ph sz="half" idx="2"/>
          </p:nvPr>
        </p:nvSpPr>
        <p:spPr/>
        <p:txBody>
          <a:bodyPr/>
          <a:lstStyle/>
          <a:p>
            <a:endParaRPr lang="fi-FI"/>
          </a:p>
        </p:txBody>
      </p:sp>
      <p:pic>
        <p:nvPicPr>
          <p:cNvPr id="5" name="Kuva 4">
            <a:extLst>
              <a:ext uri="{FF2B5EF4-FFF2-40B4-BE49-F238E27FC236}">
                <a16:creationId xmlns:a16="http://schemas.microsoft.com/office/drawing/2014/main" id="{07519B0D-4453-9BEC-A753-5E4411D787FB}"/>
              </a:ext>
            </a:extLst>
          </p:cNvPr>
          <p:cNvPicPr>
            <a:picLocks noChangeAspect="1"/>
          </p:cNvPicPr>
          <p:nvPr/>
        </p:nvPicPr>
        <p:blipFill>
          <a:blip r:embed="rId3"/>
          <a:stretch>
            <a:fillRect/>
          </a:stretch>
        </p:blipFill>
        <p:spPr>
          <a:xfrm>
            <a:off x="713232" y="0"/>
            <a:ext cx="7973568" cy="6858000"/>
          </a:xfrm>
          <a:prstGeom prst="rect">
            <a:avLst/>
          </a:prstGeom>
        </p:spPr>
      </p:pic>
    </p:spTree>
    <p:extLst>
      <p:ext uri="{BB962C8B-B14F-4D97-AF65-F5344CB8AC3E}">
        <p14:creationId xmlns:p14="http://schemas.microsoft.com/office/powerpoint/2010/main" val="3739800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8FAF8C-0A92-3F22-85DF-82917229F74A}"/>
              </a:ext>
            </a:extLst>
          </p:cNvPr>
          <p:cNvSpPr>
            <a:spLocks noGrp="1"/>
          </p:cNvSpPr>
          <p:nvPr>
            <p:ph type="title"/>
          </p:nvPr>
        </p:nvSpPr>
        <p:spPr>
          <a:xfrm>
            <a:off x="457200" y="0"/>
            <a:ext cx="8229600" cy="1022888"/>
          </a:xfrm>
          <a:ln>
            <a:solidFill>
              <a:srgbClr val="0C812E"/>
            </a:solidFill>
          </a:ln>
        </p:spPr>
        <p:txBody>
          <a:bodyPr>
            <a:normAutofit fontScale="90000"/>
          </a:bodyPr>
          <a:lstStyle/>
          <a:p>
            <a:pPr lvl="0">
              <a:lnSpc>
                <a:spcPct val="90000"/>
              </a:lnSpc>
              <a:spcBef>
                <a:spcPct val="20000"/>
              </a:spcBef>
            </a:pPr>
            <a:br>
              <a:rPr lang="fi-FI" sz="3600" b="1" i="1" dirty="0">
                <a:solidFill>
                  <a:srgbClr val="0C812E"/>
                </a:solidFill>
                <a:ea typeface="+mn-ea"/>
                <a:cs typeface="Arial" panose="020B0604020202020204" pitchFamily="34" charset="0"/>
              </a:rPr>
            </a:br>
            <a:r>
              <a:rPr lang="fi-FI" sz="3600" b="1" i="1" dirty="0">
                <a:solidFill>
                  <a:srgbClr val="0070C0"/>
                </a:solidFill>
                <a:ea typeface="+mn-ea"/>
                <a:cs typeface="Arial" panose="020B0604020202020204" pitchFamily="34" charset="0"/>
              </a:rPr>
              <a:t>Viikkokilpailu  jäsenille maanantaisin </a:t>
            </a:r>
            <a:br>
              <a:rPr lang="fi-FI" sz="3600" b="1" i="1" dirty="0">
                <a:solidFill>
                  <a:srgbClr val="0070C0"/>
                </a:solidFill>
                <a:ea typeface="+mn-ea"/>
                <a:cs typeface="Arial" panose="020B0604020202020204" pitchFamily="34" charset="0"/>
              </a:rPr>
            </a:br>
            <a:r>
              <a:rPr lang="fi-FI" sz="3600" b="1" i="1" dirty="0">
                <a:solidFill>
                  <a:srgbClr val="0070C0"/>
                </a:solidFill>
                <a:ea typeface="+mn-ea"/>
                <a:cs typeface="Arial" panose="020B0604020202020204" pitchFamily="34" charset="0"/>
              </a:rPr>
              <a:t>12.5. – 29.9.</a:t>
            </a:r>
            <a:br>
              <a:rPr lang="fi-FI" sz="3600" b="1" i="1" dirty="0">
                <a:solidFill>
                  <a:srgbClr val="0070C0"/>
                </a:solidFill>
                <a:ea typeface="+mn-ea"/>
                <a:cs typeface="Arial" panose="020B0604020202020204" pitchFamily="34" charset="0"/>
              </a:rPr>
            </a:br>
            <a:endParaRPr lang="fi-FI" dirty="0"/>
          </a:p>
        </p:txBody>
      </p:sp>
      <p:sp>
        <p:nvSpPr>
          <p:cNvPr id="5" name="Sisällön paikkamerkki 4">
            <a:extLst>
              <a:ext uri="{FF2B5EF4-FFF2-40B4-BE49-F238E27FC236}">
                <a16:creationId xmlns:a16="http://schemas.microsoft.com/office/drawing/2014/main" id="{061C6B74-99D4-B845-0B7D-A34D5D8743ED}"/>
              </a:ext>
            </a:extLst>
          </p:cNvPr>
          <p:cNvSpPr>
            <a:spLocks noGrp="1"/>
          </p:cNvSpPr>
          <p:nvPr>
            <p:ph sz="half" idx="1"/>
          </p:nvPr>
        </p:nvSpPr>
        <p:spPr>
          <a:xfrm>
            <a:off x="457200" y="1022888"/>
            <a:ext cx="4038600" cy="5486400"/>
          </a:xfrm>
          <a:ln>
            <a:solidFill>
              <a:srgbClr val="0C812E"/>
            </a:solidFill>
          </a:ln>
        </p:spPr>
        <p:txBody>
          <a:bodyPr>
            <a:noAutofit/>
          </a:bodyPr>
          <a:lstStyle/>
          <a:p>
            <a:pPr marL="0" lvl="0" indent="0">
              <a:lnSpc>
                <a:spcPct val="110000"/>
              </a:lnSpc>
              <a:buClr>
                <a:srgbClr val="0070C0"/>
              </a:buClr>
              <a:buSzPct val="50000"/>
              <a:buNone/>
            </a:pPr>
            <a:r>
              <a:rPr lang="fi-FI" sz="2000" dirty="0">
                <a:solidFill>
                  <a:srgbClr val="0C812E"/>
                </a:solidFill>
                <a:cs typeface="Arial" panose="020B0604020202020204" pitchFamily="34" charset="0"/>
              </a:rPr>
              <a:t>	</a:t>
            </a:r>
            <a:r>
              <a:rPr lang="fi-FI" sz="2000" b="1" dirty="0">
                <a:solidFill>
                  <a:srgbClr val="0070C0"/>
                </a:solidFill>
                <a:cs typeface="Arial" panose="020B0604020202020204" pitchFamily="34" charset="0"/>
              </a:rPr>
              <a:t>Palkinnot</a:t>
            </a:r>
          </a:p>
          <a:p>
            <a:pPr lvl="0">
              <a:lnSpc>
                <a:spcPct val="110000"/>
              </a:lnSpc>
              <a:buClr>
                <a:srgbClr val="0070C0"/>
              </a:buClr>
              <a:buSzPct val="50000"/>
              <a:buFont typeface="Wingdings" pitchFamily="2" charset="2"/>
              <a:buChar char="§"/>
            </a:pPr>
            <a:r>
              <a:rPr lang="fi-FI" sz="1600" dirty="0" err="1">
                <a:solidFill>
                  <a:srgbClr val="0070C0"/>
                </a:solidFill>
                <a:cs typeface="Arial" panose="020B0604020202020204" pitchFamily="34" charset="0"/>
              </a:rPr>
              <a:t>Viikottain</a:t>
            </a:r>
            <a:r>
              <a:rPr lang="fi-FI" sz="1600" dirty="0">
                <a:solidFill>
                  <a:srgbClr val="0070C0"/>
                </a:solidFill>
                <a:cs typeface="Arial" panose="020B0604020202020204" pitchFamily="34" charset="0"/>
              </a:rPr>
              <a:t> palkitaan molempien sarjojen kolme parasta ravintolan lounaskortilla, jos osallistujia on vähintään 10. Jos osallistujia on 5-9 saa kaksi parasta lipukkeen ja jos 1-4 osallistujaa, paras palkitaan lipukkeella.</a:t>
            </a:r>
          </a:p>
          <a:p>
            <a:pPr lvl="0">
              <a:lnSpc>
                <a:spcPct val="110000"/>
              </a:lnSpc>
              <a:buClr>
                <a:srgbClr val="0070C0"/>
              </a:buClr>
              <a:buSzPct val="50000"/>
              <a:buFont typeface="Wingdings" pitchFamily="2" charset="2"/>
              <a:buChar char="§"/>
            </a:pPr>
            <a:r>
              <a:rPr lang="fi-FI" sz="1600" dirty="0">
                <a:solidFill>
                  <a:srgbClr val="0070C0"/>
                </a:solidFill>
                <a:cs typeface="Arial" panose="020B0604020202020204" pitchFamily="34" charset="0"/>
              </a:rPr>
              <a:t>Kolme koko kauden parasta per sarja palkitaan kauden päätyttyä.</a:t>
            </a:r>
          </a:p>
          <a:p>
            <a:pPr lvl="0">
              <a:lnSpc>
                <a:spcPct val="110000"/>
              </a:lnSpc>
              <a:buClr>
                <a:srgbClr val="9C2776"/>
              </a:buClr>
              <a:buSzPct val="50000"/>
              <a:buFont typeface="Wingdings" pitchFamily="2" charset="2"/>
              <a:buChar char="§"/>
            </a:pPr>
            <a:r>
              <a:rPr lang="fi-FI" sz="1600" dirty="0">
                <a:solidFill>
                  <a:srgbClr val="0070C0"/>
                </a:solidFill>
              </a:rPr>
              <a:t>Finaalikisassa 29.9  arvotaan </a:t>
            </a:r>
            <a:r>
              <a:rPr lang="fi-FI" sz="1600" dirty="0" err="1">
                <a:solidFill>
                  <a:srgbClr val="0070C0"/>
                </a:solidFill>
              </a:rPr>
              <a:t>Matrix</a:t>
            </a:r>
            <a:r>
              <a:rPr lang="fi-FI" sz="1600" dirty="0">
                <a:solidFill>
                  <a:srgbClr val="0070C0"/>
                </a:solidFill>
              </a:rPr>
              <a:t> Golfmatkojen viikon golfloma Belekiin ilman lentoja.</a:t>
            </a:r>
          </a:p>
          <a:p>
            <a:pPr lvl="0">
              <a:lnSpc>
                <a:spcPct val="110000"/>
              </a:lnSpc>
              <a:buClr>
                <a:srgbClr val="9C2776"/>
              </a:buClr>
              <a:buSzPct val="50000"/>
              <a:buFont typeface="Wingdings" pitchFamily="2" charset="2"/>
              <a:buChar char="§"/>
            </a:pPr>
            <a:r>
              <a:rPr lang="fi-FI" sz="1600" dirty="0">
                <a:solidFill>
                  <a:srgbClr val="0070C0"/>
                </a:solidFill>
              </a:rPr>
              <a:t>Viikkokisan jokainen osallistuminen antaa yhden arvan arvontapalkintoon. Vähintään kymmeneen osakilpailuun osallistuminen oikeuttaa arvontaan.</a:t>
            </a:r>
          </a:p>
          <a:p>
            <a:pPr lvl="0">
              <a:lnSpc>
                <a:spcPct val="110000"/>
              </a:lnSpc>
              <a:buClr>
                <a:srgbClr val="9C2776"/>
              </a:buClr>
              <a:buSzPct val="50000"/>
              <a:buFont typeface="Wingdings" pitchFamily="2" charset="2"/>
              <a:buChar char="§"/>
            </a:pPr>
            <a:r>
              <a:rPr lang="fi-FI" sz="1600" dirty="0">
                <a:solidFill>
                  <a:srgbClr val="0070C0"/>
                </a:solidFill>
              </a:rPr>
              <a:t>Koko kauden erillisen </a:t>
            </a:r>
            <a:r>
              <a:rPr lang="fi-FI" sz="1600" dirty="0" err="1">
                <a:solidFill>
                  <a:srgbClr val="0070C0"/>
                </a:solidFill>
              </a:rPr>
              <a:t>scrachkisan</a:t>
            </a:r>
            <a:r>
              <a:rPr lang="fi-FI" sz="1600" dirty="0">
                <a:solidFill>
                  <a:srgbClr val="0070C0"/>
                </a:solidFill>
              </a:rPr>
              <a:t> sarjojen parhaat palkitaan finaalissa. </a:t>
            </a:r>
          </a:p>
          <a:p>
            <a:endParaRPr lang="fi-FI" sz="1600" dirty="0"/>
          </a:p>
        </p:txBody>
      </p:sp>
      <p:sp>
        <p:nvSpPr>
          <p:cNvPr id="6" name="Sisällön paikkamerkki 5">
            <a:extLst>
              <a:ext uri="{FF2B5EF4-FFF2-40B4-BE49-F238E27FC236}">
                <a16:creationId xmlns:a16="http://schemas.microsoft.com/office/drawing/2014/main" id="{4D9BEBB7-722E-7833-66F9-BA68A05B24D9}"/>
              </a:ext>
            </a:extLst>
          </p:cNvPr>
          <p:cNvSpPr>
            <a:spLocks noGrp="1"/>
          </p:cNvSpPr>
          <p:nvPr>
            <p:ph sz="half" idx="2"/>
          </p:nvPr>
        </p:nvSpPr>
        <p:spPr>
          <a:xfrm>
            <a:off x="4648200" y="1022888"/>
            <a:ext cx="4038600" cy="5486400"/>
          </a:xfrm>
          <a:ln>
            <a:solidFill>
              <a:srgbClr val="0C812E"/>
            </a:solidFill>
          </a:ln>
        </p:spPr>
        <p:txBody>
          <a:bodyPr>
            <a:normAutofit fontScale="70000" lnSpcReduction="20000"/>
          </a:bodyPr>
          <a:lstStyle/>
          <a:p>
            <a:pPr marL="0" lvl="0" indent="0">
              <a:lnSpc>
                <a:spcPct val="110000"/>
              </a:lnSpc>
              <a:buClr>
                <a:srgbClr val="0070C0"/>
              </a:buClr>
              <a:buSzPct val="50000"/>
              <a:buNone/>
            </a:pPr>
            <a:r>
              <a:rPr lang="fi-FI" sz="2900" dirty="0">
                <a:solidFill>
                  <a:srgbClr val="0C812E"/>
                </a:solidFill>
                <a:cs typeface="Arial" panose="020B0604020202020204" pitchFamily="34" charset="0"/>
              </a:rPr>
              <a:t>	</a:t>
            </a:r>
            <a:r>
              <a:rPr lang="fi-FI" sz="2900" b="1" dirty="0">
                <a:solidFill>
                  <a:srgbClr val="0070C0"/>
                </a:solidFill>
                <a:cs typeface="Arial" panose="020B0604020202020204" pitchFamily="34" charset="0"/>
              </a:rPr>
              <a:t>Rankingpisteet</a:t>
            </a:r>
          </a:p>
          <a:p>
            <a:pPr lvl="0">
              <a:lnSpc>
                <a:spcPct val="110000"/>
              </a:lnSpc>
              <a:buClr>
                <a:srgbClr val="0070C0"/>
              </a:buClr>
              <a:buSzPct val="50000"/>
              <a:buFont typeface="Wingdings" pitchFamily="2" charset="2"/>
              <a:buChar char="§"/>
            </a:pPr>
            <a:r>
              <a:rPr lang="fi-FI" sz="2300" dirty="0">
                <a:solidFill>
                  <a:srgbClr val="0070C0"/>
                </a:solidFill>
                <a:cs typeface="Arial" panose="020B0604020202020204" pitchFamily="34" charset="0"/>
              </a:rPr>
              <a:t>Sarjan voittajalle 15 p, seuraavat 12, 10, 9 jne.</a:t>
            </a:r>
          </a:p>
          <a:p>
            <a:pPr lvl="0">
              <a:lnSpc>
                <a:spcPct val="110000"/>
              </a:lnSpc>
              <a:buClr>
                <a:srgbClr val="0070C0"/>
              </a:buClr>
              <a:buSzPct val="50000"/>
              <a:buFont typeface="Wingdings" pitchFamily="2" charset="2"/>
              <a:buChar char="§"/>
            </a:pPr>
            <a:r>
              <a:rPr lang="fi-FI" sz="2300" dirty="0">
                <a:solidFill>
                  <a:srgbClr val="0070C0"/>
                </a:solidFill>
                <a:cs typeface="Arial" panose="020B0604020202020204" pitchFamily="34" charset="0"/>
              </a:rPr>
              <a:t>Kaikki osallistuneet saavat vähintään yhden pisteen. </a:t>
            </a:r>
          </a:p>
          <a:p>
            <a:pPr lvl="0">
              <a:lnSpc>
                <a:spcPct val="110000"/>
              </a:lnSpc>
              <a:buClr>
                <a:srgbClr val="0070C0"/>
              </a:buClr>
              <a:buSzPct val="50000"/>
              <a:buFont typeface="Wingdings" pitchFamily="2" charset="2"/>
              <a:buChar char="§"/>
            </a:pPr>
            <a:r>
              <a:rPr lang="fi-FI" sz="2300" dirty="0">
                <a:solidFill>
                  <a:srgbClr val="0070C0"/>
                </a:solidFill>
                <a:cs typeface="Arial" panose="020B0604020202020204" pitchFamily="34" charset="0"/>
              </a:rPr>
              <a:t>Kauden kokonaistulokseen lasketaan pelaajan 8 parasta pistemäärää, eli maksimipistemäärä kautta kohden on 120 pistettä.</a:t>
            </a:r>
          </a:p>
          <a:p>
            <a:pPr lvl="0">
              <a:lnSpc>
                <a:spcPct val="110000"/>
              </a:lnSpc>
              <a:buClr>
                <a:srgbClr val="0070C0"/>
              </a:buClr>
              <a:buSzPct val="50000"/>
              <a:buFont typeface="Wingdings" pitchFamily="2" charset="2"/>
              <a:buChar char="§"/>
            </a:pPr>
            <a:r>
              <a:rPr lang="fi-FI" sz="2300" dirty="0">
                <a:solidFill>
                  <a:srgbClr val="0070C0"/>
                </a:solidFill>
                <a:cs typeface="Arial" panose="020B0604020202020204" pitchFamily="34" charset="0"/>
              </a:rPr>
              <a:t>Kolme koko kauden parasta per sarja palkitaan kauden päätyttyä.</a:t>
            </a:r>
          </a:p>
          <a:p>
            <a:pPr lvl="0">
              <a:lnSpc>
                <a:spcPct val="110000"/>
              </a:lnSpc>
              <a:buClr>
                <a:srgbClr val="0070C0"/>
              </a:buClr>
              <a:buSzPct val="50000"/>
              <a:buFont typeface="Wingdings" pitchFamily="2" charset="2"/>
              <a:buChar char="§"/>
            </a:pPr>
            <a:r>
              <a:rPr lang="fi-FI" sz="2300" dirty="0">
                <a:solidFill>
                  <a:srgbClr val="0070C0"/>
                </a:solidFill>
                <a:cs typeface="Arial" panose="020B0604020202020204" pitchFamily="34" charset="0"/>
              </a:rPr>
              <a:t>Mikäli kahdella parhaalla on saman verran sijoituksia kahdeksan joukossa, katsotaan seuraavat sijoitukset kunnes voittaja selviää.</a:t>
            </a:r>
          </a:p>
          <a:p>
            <a:pPr lvl="0">
              <a:lnSpc>
                <a:spcPct val="110000"/>
              </a:lnSpc>
              <a:buClr>
                <a:srgbClr val="0070C0"/>
              </a:buClr>
              <a:buSzPct val="50000"/>
              <a:buFont typeface="Wingdings" pitchFamily="2" charset="2"/>
              <a:buChar char="§"/>
            </a:pPr>
            <a:r>
              <a:rPr lang="fi-FI" sz="2300" dirty="0" err="1">
                <a:solidFill>
                  <a:srgbClr val="0070C0"/>
                </a:solidFill>
                <a:cs typeface="Arial" panose="020B0604020202020204" pitchFamily="34" charset="0"/>
              </a:rPr>
              <a:t>Scrachkisassa</a:t>
            </a:r>
            <a:r>
              <a:rPr lang="fi-FI" sz="2300" dirty="0">
                <a:solidFill>
                  <a:srgbClr val="0070C0"/>
                </a:solidFill>
                <a:cs typeface="Arial" panose="020B0604020202020204" pitchFamily="34" charset="0"/>
              </a:rPr>
              <a:t> jokaisen osakilpailun voittaja saa 3 pistettä, toiseksi tullut 2  ja kolmanneksi tullut 1 pisteen.</a:t>
            </a:r>
          </a:p>
          <a:p>
            <a:pPr lvl="0">
              <a:lnSpc>
                <a:spcPct val="110000"/>
              </a:lnSpc>
              <a:buClr>
                <a:srgbClr val="0070C0"/>
              </a:buClr>
              <a:buSzPct val="50000"/>
              <a:buFont typeface="Wingdings" pitchFamily="2" charset="2"/>
              <a:buChar char="§"/>
            </a:pPr>
            <a:r>
              <a:rPr lang="fi-FI" sz="2300" dirty="0" err="1">
                <a:solidFill>
                  <a:srgbClr val="0070C0"/>
                </a:solidFill>
                <a:cs typeface="Arial" panose="020B0604020202020204" pitchFamily="34" charset="0"/>
              </a:rPr>
              <a:t>Maximipistemäärä</a:t>
            </a:r>
            <a:r>
              <a:rPr lang="fi-FI" sz="2300" dirty="0">
                <a:solidFill>
                  <a:srgbClr val="0070C0"/>
                </a:solidFill>
                <a:cs typeface="Arial" panose="020B0604020202020204" pitchFamily="34" charset="0"/>
              </a:rPr>
              <a:t> tässä sarjassa on 36 pistettä.</a:t>
            </a:r>
          </a:p>
          <a:p>
            <a:pPr lvl="0">
              <a:lnSpc>
                <a:spcPct val="110000"/>
              </a:lnSpc>
              <a:buClr>
                <a:srgbClr val="0070C0"/>
              </a:buClr>
              <a:buSzPct val="50000"/>
              <a:buFont typeface="Wingdings" pitchFamily="2" charset="2"/>
              <a:buChar char="§"/>
            </a:pPr>
            <a:endParaRPr lang="fi-FI" sz="2300" dirty="0">
              <a:solidFill>
                <a:srgbClr val="0070C0"/>
              </a:solidFill>
              <a:cs typeface="Arial" panose="020B0604020202020204" pitchFamily="34" charset="0"/>
            </a:endParaRPr>
          </a:p>
          <a:p>
            <a:pPr lvl="0">
              <a:lnSpc>
                <a:spcPct val="110000"/>
              </a:lnSpc>
              <a:buClr>
                <a:srgbClr val="0070C0"/>
              </a:buClr>
              <a:buSzPct val="50000"/>
              <a:buFont typeface="Wingdings" pitchFamily="2" charset="2"/>
              <a:buChar char="§"/>
            </a:pPr>
            <a:r>
              <a:rPr lang="fi-FI" sz="2300" dirty="0">
                <a:solidFill>
                  <a:srgbClr val="0070C0"/>
                </a:solidFill>
                <a:cs typeface="Arial" panose="020B0604020202020204" pitchFamily="34" charset="0"/>
              </a:rPr>
              <a:t>Senioritoimikunta/Pirkko </a:t>
            </a:r>
            <a:r>
              <a:rPr lang="fi-FI" sz="2300" dirty="0" err="1">
                <a:solidFill>
                  <a:srgbClr val="0070C0"/>
                </a:solidFill>
                <a:cs typeface="Arial" panose="020B0604020202020204" pitchFamily="34" charset="0"/>
              </a:rPr>
              <a:t>Wigrén</a:t>
            </a:r>
            <a:endParaRPr lang="fi-FI" sz="2300" dirty="0">
              <a:solidFill>
                <a:srgbClr val="0070C0"/>
              </a:solidFill>
              <a:cs typeface="Arial" panose="020B0604020202020204" pitchFamily="34" charset="0"/>
            </a:endParaRPr>
          </a:p>
          <a:p>
            <a:pPr lvl="0">
              <a:lnSpc>
                <a:spcPct val="110000"/>
              </a:lnSpc>
              <a:buClr>
                <a:srgbClr val="0070C0"/>
              </a:buClr>
              <a:buSzPct val="50000"/>
              <a:buFont typeface="Wingdings" pitchFamily="2" charset="2"/>
              <a:buChar char="§"/>
            </a:pPr>
            <a:endParaRPr lang="fi-FI" sz="2300" dirty="0">
              <a:solidFill>
                <a:srgbClr val="0C812E"/>
              </a:solidFill>
              <a:cs typeface="Arial" panose="020B0604020202020204" pitchFamily="34" charset="0"/>
            </a:endParaRPr>
          </a:p>
        </p:txBody>
      </p:sp>
    </p:spTree>
    <p:extLst>
      <p:ext uri="{BB962C8B-B14F-4D97-AF65-F5344CB8AC3E}">
        <p14:creationId xmlns:p14="http://schemas.microsoft.com/office/powerpoint/2010/main" val="35770816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5A468-2613-BA05-C4D9-4EC9E7A80DAD}"/>
              </a:ext>
            </a:extLst>
          </p:cNvPr>
          <p:cNvSpPr>
            <a:spLocks noGrp="1"/>
          </p:cNvSpPr>
          <p:nvPr>
            <p:ph type="title"/>
          </p:nvPr>
        </p:nvSpPr>
        <p:spPr>
          <a:xfrm>
            <a:off x="457200" y="0"/>
            <a:ext cx="8229600" cy="960895"/>
          </a:xfrm>
        </p:spPr>
        <p:txBody>
          <a:bodyPr/>
          <a:lstStyle/>
          <a:p>
            <a:r>
              <a:rPr lang="fi-FI" b="1" i="1" dirty="0">
                <a:solidFill>
                  <a:srgbClr val="0070C0"/>
                </a:solidFill>
              </a:rPr>
              <a:t>Lippukilpailu 7.6.</a:t>
            </a:r>
          </a:p>
        </p:txBody>
      </p:sp>
      <p:sp>
        <p:nvSpPr>
          <p:cNvPr id="4" name="Sisällön paikkamerkki 3">
            <a:extLst>
              <a:ext uri="{FF2B5EF4-FFF2-40B4-BE49-F238E27FC236}">
                <a16:creationId xmlns:a16="http://schemas.microsoft.com/office/drawing/2014/main" id="{3AFC3799-AE93-B37D-EA11-CD84B3EF1DAF}"/>
              </a:ext>
            </a:extLst>
          </p:cNvPr>
          <p:cNvSpPr>
            <a:spLocks noGrp="1"/>
          </p:cNvSpPr>
          <p:nvPr>
            <p:ph sz="half" idx="2"/>
          </p:nvPr>
        </p:nvSpPr>
        <p:spPr>
          <a:xfrm>
            <a:off x="4648200" y="821410"/>
            <a:ext cx="4038600" cy="5761951"/>
          </a:xfrm>
        </p:spPr>
        <p:txBody>
          <a:bodyPr>
            <a:normAutofit fontScale="92500" lnSpcReduction="20000"/>
          </a:bodyPr>
          <a:lstStyle/>
          <a:p>
            <a:pPr>
              <a:buFont typeface="Wingdings" pitchFamily="2" charset="2"/>
              <a:buChar char="§"/>
            </a:pPr>
            <a:r>
              <a:rPr lang="fi-FI" sz="1600" dirty="0">
                <a:solidFill>
                  <a:srgbClr val="0070C0"/>
                </a:solidFill>
              </a:rPr>
              <a:t>Alkaen klo 9.00</a:t>
            </a:r>
          </a:p>
          <a:p>
            <a:pPr>
              <a:buFont typeface="Wingdings" pitchFamily="2" charset="2"/>
              <a:buChar char="§"/>
            </a:pPr>
            <a:r>
              <a:rPr lang="fi-FI" sz="1600" dirty="0">
                <a:solidFill>
                  <a:srgbClr val="0070C0"/>
                </a:solidFill>
              </a:rPr>
              <a:t>Sarjat: naiset hcp lyöntipeli, punainen tii</a:t>
            </a:r>
          </a:p>
          <a:p>
            <a:pPr marL="0" indent="0">
              <a:buNone/>
            </a:pPr>
            <a:r>
              <a:rPr lang="fi-FI" sz="1600" dirty="0">
                <a:solidFill>
                  <a:srgbClr val="0070C0"/>
                </a:solidFill>
              </a:rPr>
              <a:t>		miehet hcp lyöntipeli, keltainen tii</a:t>
            </a:r>
          </a:p>
          <a:p>
            <a:pPr>
              <a:buFont typeface="Wingdings" pitchFamily="2" charset="2"/>
              <a:buChar char="§"/>
            </a:pPr>
            <a:r>
              <a:rPr lang="fi-FI" sz="1600" i="0" u="none" strike="noStrike" dirty="0">
                <a:solidFill>
                  <a:srgbClr val="0070C0"/>
                </a:solidFill>
                <a:effectLst/>
              </a:rPr>
              <a:t>Lippukilpailussa pelaaja saa käyttöönsä niin monta lyöntiä kuin kentän par on lisättynä omalla pelitasoituksellaan. Esim. kentän par on 72 ja pelaajan oma pelitasoitus on 20, saa hän siis käyttää 92 lyöntiä. Lippukilpailu pelataan lyöntipelinä eli pallo on pelattava reikään asti joka väylällä. Tulos on se paikka golfkentällä, johon pelaajan kaikki käytössä olevat lyöntimäärät ovat riittäneet (eli viimeisen lyönnin jälkeen matka pallolta kyseisen väylän reikään). Paikka merkitään pienellä lipulla, jossa on pelaajan nimi tai viheriöllä mitattuna matkana kyseiseen reikään. Mikäli pelaajan viimeinen lyönti päätyy estealueelle, lippu asetetaan kohtaan, jossa pallo viimeksi ylitti estealueen rajan. Jos pelaaja pelaa alle oman tasoituksensa, hän jatkaa peliä toiselle kierrokselle niin kauan kuin lyönnit riittävät. Tällöin myös merkitsijän tulee lähteä mukaan.</a:t>
            </a:r>
          </a:p>
          <a:p>
            <a:pPr>
              <a:buFont typeface="Wingdings" pitchFamily="2" charset="2"/>
              <a:buChar char="§"/>
            </a:pPr>
            <a:r>
              <a:rPr lang="fi-FI" sz="1600" dirty="0">
                <a:solidFill>
                  <a:srgbClr val="0070C0"/>
                </a:solidFill>
              </a:rPr>
              <a:t>Parhaimmat palkitaan lounaan yhteydessä. </a:t>
            </a:r>
          </a:p>
          <a:p>
            <a:pPr>
              <a:buFont typeface="Wingdings" pitchFamily="2" charset="2"/>
              <a:buChar char="§"/>
            </a:pPr>
            <a:r>
              <a:rPr lang="fi-FI" sz="1600" dirty="0">
                <a:solidFill>
                  <a:srgbClr val="0070C0"/>
                </a:solidFill>
              </a:rPr>
              <a:t>Kilpailumaksu: 25 €, sisältää lounaan</a:t>
            </a:r>
          </a:p>
          <a:p>
            <a:pPr>
              <a:buFont typeface="Wingdings" pitchFamily="2" charset="2"/>
              <a:buChar char="§"/>
            </a:pPr>
            <a:r>
              <a:rPr lang="fi-FI" sz="1600" dirty="0">
                <a:solidFill>
                  <a:srgbClr val="0070C0"/>
                </a:solidFill>
              </a:rPr>
              <a:t>Senioritoimikunta: Kirsti Hyytiäinen ja Pirkko </a:t>
            </a:r>
            <a:r>
              <a:rPr lang="fi-FI" sz="1600" dirty="0" err="1">
                <a:solidFill>
                  <a:srgbClr val="0070C0"/>
                </a:solidFill>
              </a:rPr>
              <a:t>Wigrén</a:t>
            </a:r>
            <a:endParaRPr lang="fi-FI" sz="1600" dirty="0"/>
          </a:p>
        </p:txBody>
      </p:sp>
      <p:pic>
        <p:nvPicPr>
          <p:cNvPr id="6" name="Sisällön paikkamerkki 5">
            <a:extLst>
              <a:ext uri="{FF2B5EF4-FFF2-40B4-BE49-F238E27FC236}">
                <a16:creationId xmlns:a16="http://schemas.microsoft.com/office/drawing/2014/main" id="{0225F6B3-58F2-5F8A-9B15-5110653C4C97}"/>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731520" y="1207008"/>
            <a:ext cx="3344395" cy="4919155"/>
          </a:xfrm>
          <a:prstGeom prst="rect">
            <a:avLst/>
          </a:prstGeom>
        </p:spPr>
      </p:pic>
    </p:spTree>
    <p:extLst>
      <p:ext uri="{BB962C8B-B14F-4D97-AF65-F5344CB8AC3E}">
        <p14:creationId xmlns:p14="http://schemas.microsoft.com/office/powerpoint/2010/main" val="3724203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01D20FA4-2075-C7D9-6653-95F147F2CD41}"/>
              </a:ext>
            </a:extLst>
          </p:cNvPr>
          <p:cNvSpPr>
            <a:spLocks noGrp="1"/>
          </p:cNvSpPr>
          <p:nvPr>
            <p:ph type="body" sz="quarter" idx="11"/>
          </p:nvPr>
        </p:nvSpPr>
        <p:spPr/>
        <p:txBody>
          <a:bodyPr/>
          <a:lstStyle/>
          <a:p>
            <a:endParaRPr lang="fi-FI"/>
          </a:p>
        </p:txBody>
      </p:sp>
      <p:sp>
        <p:nvSpPr>
          <p:cNvPr id="7" name="Kuvan paikkamerkki 6">
            <a:extLst>
              <a:ext uri="{FF2B5EF4-FFF2-40B4-BE49-F238E27FC236}">
                <a16:creationId xmlns:a16="http://schemas.microsoft.com/office/drawing/2014/main" id="{CB14ACBF-B961-4D24-5CFB-A76E73DA8FAF}"/>
              </a:ext>
            </a:extLst>
          </p:cNvPr>
          <p:cNvSpPr>
            <a:spLocks noGrp="1"/>
          </p:cNvSpPr>
          <p:nvPr>
            <p:ph type="pic" sz="quarter" idx="12"/>
          </p:nvPr>
        </p:nvSpPr>
        <p:spPr/>
        <p:txBody>
          <a:bodyPr/>
          <a:lstStyle/>
          <a:p>
            <a:endParaRPr lang="fi-FI"/>
          </a:p>
        </p:txBody>
      </p:sp>
      <p:pic>
        <p:nvPicPr>
          <p:cNvPr id="8" name="Kuvan paikkamerkki 5" descr="Kuva, joka sisältää kohteen ruoho, ulko, kenttä, vihreä&#10;&#10;Kuvaus luotu automaattisesti">
            <a:extLst>
              <a:ext uri="{FF2B5EF4-FFF2-40B4-BE49-F238E27FC236}">
                <a16:creationId xmlns:a16="http://schemas.microsoft.com/office/drawing/2014/main" id="{57473187-35C7-72DD-EEB0-A96E803924D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583883"/>
          </a:xfrm>
          <a:prstGeom prst="rect">
            <a:avLst/>
          </a:prstGeom>
          <a:noFill/>
        </p:spPr>
      </p:pic>
      <p:sp>
        <p:nvSpPr>
          <p:cNvPr id="12" name="Tekstiruutu 11">
            <a:extLst>
              <a:ext uri="{FF2B5EF4-FFF2-40B4-BE49-F238E27FC236}">
                <a16:creationId xmlns:a16="http://schemas.microsoft.com/office/drawing/2014/main" id="{517965CA-9C06-E111-F03D-A2E8DEE18247}"/>
              </a:ext>
            </a:extLst>
          </p:cNvPr>
          <p:cNvSpPr txBox="1"/>
          <p:nvPr/>
        </p:nvSpPr>
        <p:spPr>
          <a:xfrm>
            <a:off x="786384" y="841248"/>
            <a:ext cx="7370064" cy="4462760"/>
          </a:xfrm>
          <a:prstGeom prst="rect">
            <a:avLst/>
          </a:prstGeom>
          <a:noFill/>
        </p:spPr>
        <p:txBody>
          <a:bodyPr wrap="square">
            <a:spAutoFit/>
          </a:bodyPr>
          <a:lstStyle/>
          <a:p>
            <a:pPr algn="ctr"/>
            <a:r>
              <a:rPr lang="fi-FI" sz="28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Seniore</a:t>
            </a:r>
            <a:r>
              <a:rPr lang="fi-FI" sz="3200" b="1"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 seuraottelut </a:t>
            </a:r>
            <a:endParaRPr lang="fi-FI"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11.6.		</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Ngcc</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--Tapiola (miehet) 		Mikko</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17.6.		</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Eke-Nordcenter</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Yrjö</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26.6.		</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Nordcenter-Sarvik</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Tuula</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17.7.		</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Hillside-Nordcenter</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Pirkko</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31.7.		</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Nordcenter-Pickala</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Yrjö	</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21.8.		</a:t>
            </a:r>
            <a:r>
              <a:rPr lang="en-US"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Ngcc</a:t>
            </a: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-HGK-</a:t>
            </a:r>
            <a:r>
              <a:rPr lang="en-US"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St.Laurence</a:t>
            </a: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Tuula</a:t>
            </a: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28.8.		Master-</a:t>
            </a:r>
            <a:r>
              <a:rPr lang="en-US"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Nordcenter</a:t>
            </a:r>
            <a:r>
              <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Tapio</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3.9.		</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Nordcenter-Wiurila</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Bengt	</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Elo-syyskuu Tapiola-</a:t>
            </a:r>
            <a:r>
              <a:rPr lang="fi-FI" sz="2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Ngcc</a:t>
            </a:r>
            <a:r>
              <a:rPr lang="fi-FI"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(miehet)		Mikko</a:t>
            </a:r>
            <a:endParaRPr lang="fi-FI"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802856"/>
      </p:ext>
    </p:extLst>
  </p:cSld>
  <p:clrMapOvr>
    <a:masterClrMapping/>
  </p:clrMapOvr>
</p:sld>
</file>

<file path=ppt/theme/theme1.xml><?xml version="1.0" encoding="utf-8"?>
<a:theme xmlns:a="http://schemas.openxmlformats.org/drawingml/2006/main" name="Nordcenter_ppt_templates">
  <a:themeElements>
    <a:clrScheme name="Custom 1">
      <a:dk1>
        <a:sysClr val="windowText" lastClr="000000"/>
      </a:dk1>
      <a:lt1>
        <a:sysClr val="window" lastClr="FFFFFF"/>
      </a:lt1>
      <a:dk2>
        <a:srgbClr val="505150"/>
      </a:dk2>
      <a:lt2>
        <a:srgbClr val="EEECE1"/>
      </a:lt2>
      <a:accent1>
        <a:srgbClr val="9C2776"/>
      </a:accent1>
      <a:accent2>
        <a:srgbClr val="B2A392"/>
      </a:accent2>
      <a:accent3>
        <a:srgbClr val="BDD753"/>
      </a:accent3>
      <a:accent4>
        <a:srgbClr val="3E9EB3"/>
      </a:accent4>
      <a:accent5>
        <a:srgbClr val="E8E3DE"/>
      </a:accent5>
      <a:accent6>
        <a:srgbClr val="C5E2E8"/>
      </a:accent6>
      <a:hlink>
        <a:srgbClr val="3E9EB3"/>
      </a:hlink>
      <a:folHlink>
        <a:srgbClr val="5051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505150"/>
      </a:dk2>
      <a:lt2>
        <a:srgbClr val="EEECE1"/>
      </a:lt2>
      <a:accent1>
        <a:srgbClr val="9C2776"/>
      </a:accent1>
      <a:accent2>
        <a:srgbClr val="B2A392"/>
      </a:accent2>
      <a:accent3>
        <a:srgbClr val="BDD753"/>
      </a:accent3>
      <a:accent4>
        <a:srgbClr val="3E9EB3"/>
      </a:accent4>
      <a:accent5>
        <a:srgbClr val="E8E3DE"/>
      </a:accent5>
      <a:accent6>
        <a:srgbClr val="C5E2E8"/>
      </a:accent6>
      <a:hlink>
        <a:srgbClr val="3E9EB3"/>
      </a:hlink>
      <a:folHlink>
        <a:srgbClr val="5051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3428FB6F4AF8746A1FDFC38606815E5" ma:contentTypeVersion="18" ma:contentTypeDescription="Luo uusi asiakirja." ma:contentTypeScope="" ma:versionID="891bfd053734c31b04e64f5ba171be37">
  <xsd:schema xmlns:xsd="http://www.w3.org/2001/XMLSchema" xmlns:xs="http://www.w3.org/2001/XMLSchema" xmlns:p="http://schemas.microsoft.com/office/2006/metadata/properties" xmlns:ns2="13d5bd56-accb-421d-8b42-245e639078ae" xmlns:ns3="646e6f93-52f2-4eca-8180-c37998757a2a" targetNamespace="http://schemas.microsoft.com/office/2006/metadata/properties" ma:root="true" ma:fieldsID="b8b9d5ba76ead793487954446db3ef40" ns2:_="" ns3:_="">
    <xsd:import namespace="13d5bd56-accb-421d-8b42-245e639078ae"/>
    <xsd:import namespace="646e6f93-52f2-4eca-8180-c37998757a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d5bd56-accb-421d-8b42-245e63907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e3e0dee-7a4b-4f1a-a894-89bb26f80d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6e6f93-52f2-4eca-8180-c37998757a2a"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eb6b8e7-e304-46c9-b294-bd77a6e420c0}" ma:internalName="TaxCatchAll" ma:showField="CatchAllData" ma:web="646e6f93-52f2-4eca-8180-c37998757a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46e6f93-52f2-4eca-8180-c37998757a2a" xsi:nil="true"/>
    <lcf76f155ced4ddcb4097134ff3c332f xmlns="13d5bd56-accb-421d-8b42-245e639078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F898E5-6501-4944-8CEA-EC90B26E5BD6}"/>
</file>

<file path=customXml/itemProps2.xml><?xml version="1.0" encoding="utf-8"?>
<ds:datastoreItem xmlns:ds="http://schemas.openxmlformats.org/officeDocument/2006/customXml" ds:itemID="{4E194507-FDB6-447E-9575-0D2808C92FEF}"/>
</file>

<file path=customXml/itemProps3.xml><?xml version="1.0" encoding="utf-8"?>
<ds:datastoreItem xmlns:ds="http://schemas.openxmlformats.org/officeDocument/2006/customXml" ds:itemID="{DF19E178-8059-4ABA-95E5-4E1A6A0A6827}"/>
</file>

<file path=docProps/app.xml><?xml version="1.0" encoding="utf-8"?>
<Properties xmlns="http://schemas.openxmlformats.org/officeDocument/2006/extended-properties" xmlns:vt="http://schemas.openxmlformats.org/officeDocument/2006/docPropsVTypes">
  <Template>Nordcenter_ppt_templates.potx</Template>
  <TotalTime>42548</TotalTime>
  <Words>1084</Words>
  <Application>Microsoft Office PowerPoint</Application>
  <PresentationFormat>Näytössä katseltava diaesitys (4:3)</PresentationFormat>
  <Paragraphs>133</Paragraphs>
  <Slides>16</Slides>
  <Notes>13</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16</vt:i4>
      </vt:variant>
    </vt:vector>
  </HeadingPairs>
  <TitlesOfParts>
    <vt:vector size="26" baseType="lpstr">
      <vt:lpstr>Arial</vt:lpstr>
      <vt:lpstr>Calibri</vt:lpstr>
      <vt:lpstr>Georgia</vt:lpstr>
      <vt:lpstr>Granjon LT Std</vt:lpstr>
      <vt:lpstr>Lucida Grande</vt:lpstr>
      <vt:lpstr>TSTAR Light</vt:lpstr>
      <vt:lpstr>TSTAR Regular</vt:lpstr>
      <vt:lpstr>Wingdings</vt:lpstr>
      <vt:lpstr>Nordcenter_ppt_templates</vt:lpstr>
      <vt:lpstr>Office Theme</vt:lpstr>
      <vt:lpstr>PowerPoint-esitys</vt:lpstr>
      <vt:lpstr>Senioritoimikunnan tehtävät </vt:lpstr>
      <vt:lpstr>PowerPoint-esitys</vt:lpstr>
      <vt:lpstr>Pariscramblet 28.4. ja 5.5.</vt:lpstr>
      <vt:lpstr>Viikkokilpailu 12.5. - 29.9. alk. klo 9.00/10.00 </vt:lpstr>
      <vt:lpstr>PowerPoint-esitys</vt:lpstr>
      <vt:lpstr> Viikkokilpailu  jäsenille maanantaisin  12.5. – 29.9. </vt:lpstr>
      <vt:lpstr>Lippukilpailu 7.6.</vt:lpstr>
      <vt:lpstr>PowerPoint-esitys</vt:lpstr>
      <vt:lpstr>Senioreiden seuraottelut</vt:lpstr>
      <vt:lpstr>Ryder Cup NGCC-Ruukki Golf   10.7. Ruukissa ja 15.7. Nordcenterissä </vt:lpstr>
      <vt:lpstr>Ystävyysscramble by Matrix 25.7.</vt:lpstr>
      <vt:lpstr> Senioreiden harjoitukset 2025</vt:lpstr>
      <vt:lpstr>PowerPoint-esitys</vt:lpstr>
      <vt:lpstr>PowerPoint-esitys</vt:lpstr>
      <vt:lpstr>PowerPoint-esitys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rosenquist</dc:creator>
  <cp:lastModifiedBy>Nordcenter Caddiemaster</cp:lastModifiedBy>
  <cp:revision>308</cp:revision>
  <cp:lastPrinted>2022-02-17T11:20:17Z</cp:lastPrinted>
  <dcterms:created xsi:type="dcterms:W3CDTF">2014-03-13T17:02:20Z</dcterms:created>
  <dcterms:modified xsi:type="dcterms:W3CDTF">2025-05-11T13:39:35Z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0x01010003428FB6F4AF8746A1FDFC38606815E5</vt:lpwstr>
  </property>
</Properties>
</file>